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5" r:id="rId1"/>
    <p:sldMasterId id="2147483668" r:id="rId2"/>
  </p:sldMasterIdLst>
  <p:notesMasterIdLst>
    <p:notesMasterId r:id="rId66"/>
  </p:notesMasterIdLst>
  <p:handoutMasterIdLst>
    <p:handoutMasterId r:id="rId67"/>
  </p:handoutMasterIdLst>
  <p:sldIdLst>
    <p:sldId id="560" r:id="rId3"/>
    <p:sldId id="500" r:id="rId4"/>
    <p:sldId id="501" r:id="rId5"/>
    <p:sldId id="502" r:id="rId6"/>
    <p:sldId id="503" r:id="rId7"/>
    <p:sldId id="504" r:id="rId8"/>
    <p:sldId id="505" r:id="rId9"/>
    <p:sldId id="506" r:id="rId10"/>
    <p:sldId id="507" r:id="rId11"/>
    <p:sldId id="558" r:id="rId12"/>
    <p:sldId id="508" r:id="rId13"/>
    <p:sldId id="509" r:id="rId14"/>
    <p:sldId id="553" r:id="rId15"/>
    <p:sldId id="554" r:id="rId16"/>
    <p:sldId id="510" r:id="rId17"/>
    <p:sldId id="511" r:id="rId18"/>
    <p:sldId id="512" r:id="rId19"/>
    <p:sldId id="513" r:id="rId20"/>
    <p:sldId id="514" r:id="rId21"/>
    <p:sldId id="562" r:id="rId22"/>
    <p:sldId id="563" r:id="rId23"/>
    <p:sldId id="572" r:id="rId24"/>
    <p:sldId id="550" r:id="rId25"/>
    <p:sldId id="515" r:id="rId26"/>
    <p:sldId id="516" r:id="rId27"/>
    <p:sldId id="517" r:id="rId28"/>
    <p:sldId id="518" r:id="rId29"/>
    <p:sldId id="519" r:id="rId30"/>
    <p:sldId id="520" r:id="rId31"/>
    <p:sldId id="521" r:id="rId32"/>
    <p:sldId id="522" r:id="rId33"/>
    <p:sldId id="523" r:id="rId34"/>
    <p:sldId id="524" r:id="rId35"/>
    <p:sldId id="525" r:id="rId36"/>
    <p:sldId id="526" r:id="rId37"/>
    <p:sldId id="564" r:id="rId38"/>
    <p:sldId id="566" r:id="rId39"/>
    <p:sldId id="573" r:id="rId40"/>
    <p:sldId id="568" r:id="rId41"/>
    <p:sldId id="527" r:id="rId42"/>
    <p:sldId id="528" r:id="rId43"/>
    <p:sldId id="529" r:id="rId44"/>
    <p:sldId id="530" r:id="rId45"/>
    <p:sldId id="531" r:id="rId46"/>
    <p:sldId id="532" r:id="rId47"/>
    <p:sldId id="533" r:id="rId48"/>
    <p:sldId id="785" r:id="rId49"/>
    <p:sldId id="535" r:id="rId50"/>
    <p:sldId id="536" r:id="rId51"/>
    <p:sldId id="569" r:id="rId52"/>
    <p:sldId id="786" r:id="rId53"/>
    <p:sldId id="540" r:id="rId54"/>
    <p:sldId id="551" r:id="rId55"/>
    <p:sldId id="541" r:id="rId56"/>
    <p:sldId id="552" r:id="rId57"/>
    <p:sldId id="542" r:id="rId58"/>
    <p:sldId id="544" r:id="rId59"/>
    <p:sldId id="545" r:id="rId60"/>
    <p:sldId id="546" r:id="rId61"/>
    <p:sldId id="571" r:id="rId62"/>
    <p:sldId id="547" r:id="rId63"/>
    <p:sldId id="548" r:id="rId64"/>
    <p:sldId id="576" r:id="rId65"/>
  </p:sldIdLst>
  <p:sldSz cx="9906000" cy="6858000" type="A4"/>
  <p:notesSz cx="6797675" cy="9928225"/>
  <p:defaultTextStyle>
    <a:defPPr>
      <a:defRPr lang="de-DE"/>
    </a:defPPr>
    <a:lvl1pPr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5pPr>
    <a:lvl6pPr marL="2286000" algn="l" defTabSz="914400" rtl="0" eaLnBrk="1" latinLnBrk="0" hangingPunct="1">
      <a:defRPr sz="1400" kern="1200">
        <a:solidFill>
          <a:schemeClr val="tx1"/>
        </a:solidFill>
        <a:latin typeface="Arial" panose="020B0604020202020204" pitchFamily="34" charset="0"/>
        <a:ea typeface="+mn-ea"/>
        <a:cs typeface="+mn-cs"/>
      </a:defRPr>
    </a:lvl6pPr>
    <a:lvl7pPr marL="2743200" algn="l" defTabSz="914400" rtl="0" eaLnBrk="1" latinLnBrk="0" hangingPunct="1">
      <a:defRPr sz="1400" kern="1200">
        <a:solidFill>
          <a:schemeClr val="tx1"/>
        </a:solidFill>
        <a:latin typeface="Arial" panose="020B0604020202020204" pitchFamily="34" charset="0"/>
        <a:ea typeface="+mn-ea"/>
        <a:cs typeface="+mn-cs"/>
      </a:defRPr>
    </a:lvl7pPr>
    <a:lvl8pPr marL="3200400" algn="l" defTabSz="914400" rtl="0" eaLnBrk="1" latinLnBrk="0" hangingPunct="1">
      <a:defRPr sz="1400" kern="1200">
        <a:solidFill>
          <a:schemeClr val="tx1"/>
        </a:solidFill>
        <a:latin typeface="Arial" panose="020B0604020202020204" pitchFamily="34" charset="0"/>
        <a:ea typeface="+mn-ea"/>
        <a:cs typeface="+mn-cs"/>
      </a:defRPr>
    </a:lvl8pPr>
    <a:lvl9pPr marL="3657600" algn="l" defTabSz="914400" rtl="0" eaLnBrk="1" latinLnBrk="0" hangingPunct="1">
      <a:defRPr sz="1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562">
          <p15:clr>
            <a:srgbClr val="A4A3A4"/>
          </p15:clr>
        </p15:guide>
        <p15:guide id="2" pos="357">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D0921"/>
    <a:srgbClr val="790015"/>
    <a:srgbClr val="676767"/>
    <a:srgbClr val="3C0023"/>
    <a:srgbClr val="E1E1E1"/>
    <a:srgbClr val="EBFFD8"/>
    <a:srgbClr val="66CC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364" autoAdjust="0"/>
    <p:restoredTop sz="93415" autoAdjust="0"/>
  </p:normalViewPr>
  <p:slideViewPr>
    <p:cSldViewPr snapToGrid="0">
      <p:cViewPr varScale="1">
        <p:scale>
          <a:sx n="85" d="100"/>
          <a:sy n="85" d="100"/>
        </p:scale>
        <p:origin x="3101" y="48"/>
      </p:cViewPr>
      <p:guideLst>
        <p:guide orient="horz" pos="562"/>
        <p:guide pos="35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5" d="100"/>
          <a:sy n="75" d="100"/>
        </p:scale>
        <p:origin x="-1530" y="-84"/>
      </p:cViewPr>
      <p:guideLst>
        <p:guide orient="horz" pos="3126"/>
        <p:guide pos="214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presProps" Target="presProps.xml"/><Relationship Id="rId7" Type="http://schemas.openxmlformats.org/officeDocument/2006/relationships/slide" Target="slides/slide5.xml"/><Relationship Id="rId71"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notesMaster" Target="notesMasters/notesMaster1.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handoutMaster" Target="handoutMasters/handoutMaster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16048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547816" y="5244351"/>
            <a:ext cx="5630590" cy="3975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72" tIns="47630" rIns="93672" bIns="47630" numCol="1" anchor="t" anchorCtr="0" compatLnSpc="1">
            <a:prstTxWarp prst="textNoShape">
              <a:avLst/>
            </a:prstTxWarp>
          </a:bodyPr>
          <a:lstStyle/>
          <a:p>
            <a:pPr lvl="0"/>
            <a:r>
              <a:rPr lang="de-DE" altLang="de-DE"/>
              <a:t>Klicken Sie, um die Formate des Vorlagentextes zu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2051" name="Rectangle 3"/>
          <p:cNvSpPr>
            <a:spLocks noGrp="1" noRot="1" noChangeAspect="1" noChangeArrowheads="1" noTextEdit="1"/>
          </p:cNvSpPr>
          <p:nvPr>
            <p:ph type="sldImg" idx="2"/>
          </p:nvPr>
        </p:nvSpPr>
        <p:spPr bwMode="auto">
          <a:xfrm>
            <a:off x="714375" y="744538"/>
            <a:ext cx="5368925" cy="371792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2" name="Rectangle 4"/>
          <p:cNvSpPr>
            <a:spLocks noChangeArrowheads="1"/>
          </p:cNvSpPr>
          <p:nvPr/>
        </p:nvSpPr>
        <p:spPr bwMode="auto">
          <a:xfrm>
            <a:off x="547816" y="4704516"/>
            <a:ext cx="2658096" cy="311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72" tIns="47630" rIns="93672" bIns="47630">
            <a:spAutoFit/>
          </a:bodyPr>
          <a:lstStyle>
            <a:lvl1pPr defTabSz="774700">
              <a:defRPr>
                <a:solidFill>
                  <a:schemeClr val="tx1"/>
                </a:solidFill>
                <a:latin typeface="Arial" panose="020B0604020202020204" pitchFamily="34" charset="0"/>
              </a:defRPr>
            </a:lvl1pPr>
            <a:lvl2pPr marL="581025" defTabSz="774700">
              <a:defRPr>
                <a:solidFill>
                  <a:schemeClr val="tx1"/>
                </a:solidFill>
                <a:latin typeface="Arial" panose="020B0604020202020204" pitchFamily="34" charset="0"/>
              </a:defRPr>
            </a:lvl2pPr>
            <a:lvl3pPr marL="1163638" defTabSz="774700">
              <a:defRPr>
                <a:solidFill>
                  <a:schemeClr val="tx1"/>
                </a:solidFill>
                <a:latin typeface="Arial" panose="020B0604020202020204" pitchFamily="34" charset="0"/>
              </a:defRPr>
            </a:lvl3pPr>
            <a:lvl4pPr marL="1744663" defTabSz="774700">
              <a:defRPr>
                <a:solidFill>
                  <a:schemeClr val="tx1"/>
                </a:solidFill>
                <a:latin typeface="Arial" panose="020B0604020202020204" pitchFamily="34" charset="0"/>
              </a:defRPr>
            </a:lvl4pPr>
            <a:lvl5pPr marL="2325688" defTabSz="774700">
              <a:defRPr>
                <a:solidFill>
                  <a:schemeClr val="tx1"/>
                </a:solidFill>
                <a:latin typeface="Arial" panose="020B0604020202020204" pitchFamily="34" charset="0"/>
              </a:defRPr>
            </a:lvl5pPr>
            <a:lvl6pPr marL="2782888" defTabSz="774700" fontAlgn="base">
              <a:spcBef>
                <a:spcPct val="0"/>
              </a:spcBef>
              <a:spcAft>
                <a:spcPct val="0"/>
              </a:spcAft>
              <a:defRPr>
                <a:solidFill>
                  <a:schemeClr val="tx1"/>
                </a:solidFill>
                <a:latin typeface="Arial" panose="020B0604020202020204" pitchFamily="34" charset="0"/>
              </a:defRPr>
            </a:lvl6pPr>
            <a:lvl7pPr marL="3240088" defTabSz="774700" fontAlgn="base">
              <a:spcBef>
                <a:spcPct val="0"/>
              </a:spcBef>
              <a:spcAft>
                <a:spcPct val="0"/>
              </a:spcAft>
              <a:defRPr>
                <a:solidFill>
                  <a:schemeClr val="tx1"/>
                </a:solidFill>
                <a:latin typeface="Arial" panose="020B0604020202020204" pitchFamily="34" charset="0"/>
              </a:defRPr>
            </a:lvl7pPr>
            <a:lvl8pPr marL="3697288" defTabSz="774700" fontAlgn="base">
              <a:spcBef>
                <a:spcPct val="0"/>
              </a:spcBef>
              <a:spcAft>
                <a:spcPct val="0"/>
              </a:spcAft>
              <a:defRPr>
                <a:solidFill>
                  <a:schemeClr val="tx1"/>
                </a:solidFill>
                <a:latin typeface="Arial" panose="020B0604020202020204" pitchFamily="34" charset="0"/>
              </a:defRPr>
            </a:lvl8pPr>
            <a:lvl9pPr marL="4154488" defTabSz="774700" fontAlgn="base">
              <a:spcBef>
                <a:spcPct val="0"/>
              </a:spcBef>
              <a:spcAft>
                <a:spcPct val="0"/>
              </a:spcAft>
              <a:defRPr>
                <a:solidFill>
                  <a:schemeClr val="tx1"/>
                </a:solidFill>
                <a:latin typeface="Arial" panose="020B0604020202020204" pitchFamily="34" charset="0"/>
              </a:defRPr>
            </a:lvl9pPr>
          </a:lstStyle>
          <a:p>
            <a:r>
              <a:rPr lang="de-DE" altLang="de-DE">
                <a:latin typeface="Trebuchet MS" panose="020B0603020202020204" pitchFamily="34" charset="0"/>
              </a:rPr>
              <a:t>Ihre Anmerkungen:</a:t>
            </a:r>
          </a:p>
        </p:txBody>
      </p:sp>
    </p:spTree>
    <p:extLst>
      <p:ext uri="{BB962C8B-B14F-4D97-AF65-F5344CB8AC3E}">
        <p14:creationId xmlns:p14="http://schemas.microsoft.com/office/powerpoint/2010/main" val="1550343299"/>
      </p:ext>
    </p:extLst>
  </p:cSld>
  <p:clrMap bg1="lt1" tx1="dk1" bg2="lt2" tx2="dk2" accent1="accent1" accent2="accent2" accent3="accent3" accent4="accent4" accent5="accent5" accent6="accent6" hlink="hlink" folHlink="folHlink"/>
  <p:notesStyle>
    <a:lvl1pPr algn="l" defTabSz="760413" rtl="0" eaLnBrk="0" fontAlgn="base" hangingPunct="0">
      <a:spcBef>
        <a:spcPct val="30000"/>
      </a:spcBef>
      <a:spcAft>
        <a:spcPct val="0"/>
      </a:spcAft>
      <a:defRPr sz="1400" kern="1200">
        <a:solidFill>
          <a:schemeClr val="tx1"/>
        </a:solidFill>
        <a:latin typeface="Trebuchet MS" panose="020B0603020202020204" pitchFamily="34" charset="0"/>
        <a:ea typeface="+mn-ea"/>
        <a:cs typeface="+mn-cs"/>
      </a:defRPr>
    </a:lvl1pPr>
    <a:lvl2pPr marL="457200" algn="l" defTabSz="760413" rtl="0" eaLnBrk="0" fontAlgn="base" hangingPunct="0">
      <a:spcBef>
        <a:spcPct val="30000"/>
      </a:spcBef>
      <a:spcAft>
        <a:spcPct val="0"/>
      </a:spcAft>
      <a:defRPr sz="1200" kern="1200">
        <a:solidFill>
          <a:schemeClr val="tx1"/>
        </a:solidFill>
        <a:latin typeface="Trebuchet MS" panose="020B0603020202020204" pitchFamily="34" charset="0"/>
        <a:ea typeface="+mn-ea"/>
        <a:cs typeface="+mn-cs"/>
      </a:defRPr>
    </a:lvl2pPr>
    <a:lvl3pPr marL="914400" algn="l" defTabSz="760413" rtl="0" eaLnBrk="0" fontAlgn="base" hangingPunct="0">
      <a:spcBef>
        <a:spcPct val="30000"/>
      </a:spcBef>
      <a:spcAft>
        <a:spcPct val="0"/>
      </a:spcAft>
      <a:defRPr sz="1200" kern="1200">
        <a:solidFill>
          <a:schemeClr val="tx1"/>
        </a:solidFill>
        <a:latin typeface="Trebuchet MS" panose="020B0603020202020204" pitchFamily="34" charset="0"/>
        <a:ea typeface="+mn-ea"/>
        <a:cs typeface="+mn-cs"/>
      </a:defRPr>
    </a:lvl3pPr>
    <a:lvl4pPr marL="1371600" algn="l" defTabSz="760413" rtl="0" eaLnBrk="0" fontAlgn="base" hangingPunct="0">
      <a:spcBef>
        <a:spcPct val="30000"/>
      </a:spcBef>
      <a:spcAft>
        <a:spcPct val="0"/>
      </a:spcAft>
      <a:defRPr sz="1200" kern="1200">
        <a:solidFill>
          <a:schemeClr val="tx1"/>
        </a:solidFill>
        <a:latin typeface="Trebuchet MS" panose="020B0603020202020204" pitchFamily="34" charset="0"/>
        <a:ea typeface="+mn-ea"/>
        <a:cs typeface="+mn-cs"/>
      </a:defRPr>
    </a:lvl4pPr>
    <a:lvl5pPr marL="1828800" algn="l" defTabSz="760413" rtl="0" eaLnBrk="0" fontAlgn="base" hangingPunct="0">
      <a:spcBef>
        <a:spcPct val="30000"/>
      </a:spcBef>
      <a:spcAft>
        <a:spcPct val="0"/>
      </a:spcAft>
      <a:defRPr sz="1200" kern="1200">
        <a:solidFill>
          <a:schemeClr val="tx1"/>
        </a:solidFill>
        <a:latin typeface="Trebuchet MS" panose="020B0603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lienbildplatzhalter 1"/>
          <p:cNvSpPr>
            <a:spLocks noGrp="1" noRot="1" noChangeAspect="1" noChangeArrowheads="1" noTextEdit="1"/>
          </p:cNvSpPr>
          <p:nvPr>
            <p:ph type="sldImg"/>
          </p:nvPr>
        </p:nvSpPr>
        <p:spPr>
          <a:ln/>
        </p:spPr>
      </p:sp>
      <p:sp>
        <p:nvSpPr>
          <p:cNvPr id="6147" name="Notizenplatzhalter 2"/>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6148" name="Foliennummernplatzhalter 3"/>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27" tIns="45363" rIns="90727" bIns="45363"/>
          <a:lstStyle>
            <a:lvl1pPr>
              <a:defRPr sz="1600" b="1">
                <a:solidFill>
                  <a:schemeClr val="tx1"/>
                </a:solidFill>
                <a:latin typeface="Arial" panose="020B0604020202020204" pitchFamily="34" charset="0"/>
              </a:defRPr>
            </a:lvl1pPr>
            <a:lvl2pPr marL="737155" indent="-283521">
              <a:defRPr sz="1600" b="1">
                <a:solidFill>
                  <a:schemeClr val="tx1"/>
                </a:solidFill>
                <a:latin typeface="Arial" panose="020B0604020202020204" pitchFamily="34" charset="0"/>
              </a:defRPr>
            </a:lvl2pPr>
            <a:lvl3pPr marL="1134085" indent="-226817">
              <a:defRPr sz="1600" b="1">
                <a:solidFill>
                  <a:schemeClr val="tx1"/>
                </a:solidFill>
                <a:latin typeface="Arial" panose="020B0604020202020204" pitchFamily="34" charset="0"/>
              </a:defRPr>
            </a:lvl3pPr>
            <a:lvl4pPr marL="1587718" indent="-226817">
              <a:defRPr sz="1600" b="1">
                <a:solidFill>
                  <a:schemeClr val="tx1"/>
                </a:solidFill>
                <a:latin typeface="Arial" panose="020B0604020202020204" pitchFamily="34" charset="0"/>
              </a:defRPr>
            </a:lvl4pPr>
            <a:lvl5pPr marL="2041352" indent="-226817">
              <a:defRPr sz="1600" b="1">
                <a:solidFill>
                  <a:schemeClr val="tx1"/>
                </a:solidFill>
                <a:latin typeface="Arial" panose="020B0604020202020204" pitchFamily="34" charset="0"/>
              </a:defRPr>
            </a:lvl5pPr>
            <a:lvl6pPr marL="2494986" indent="-226817" eaLnBrk="0" fontAlgn="base" hangingPunct="0">
              <a:spcBef>
                <a:spcPct val="0"/>
              </a:spcBef>
              <a:spcAft>
                <a:spcPct val="0"/>
              </a:spcAft>
              <a:defRPr sz="1600" b="1">
                <a:solidFill>
                  <a:schemeClr val="tx1"/>
                </a:solidFill>
                <a:latin typeface="Arial" panose="020B0604020202020204" pitchFamily="34" charset="0"/>
              </a:defRPr>
            </a:lvl6pPr>
            <a:lvl7pPr marL="2948620" indent="-226817" eaLnBrk="0" fontAlgn="base" hangingPunct="0">
              <a:spcBef>
                <a:spcPct val="0"/>
              </a:spcBef>
              <a:spcAft>
                <a:spcPct val="0"/>
              </a:spcAft>
              <a:defRPr sz="1600" b="1">
                <a:solidFill>
                  <a:schemeClr val="tx1"/>
                </a:solidFill>
                <a:latin typeface="Arial" panose="020B0604020202020204" pitchFamily="34" charset="0"/>
              </a:defRPr>
            </a:lvl7pPr>
            <a:lvl8pPr marL="3402254" indent="-226817" eaLnBrk="0" fontAlgn="base" hangingPunct="0">
              <a:spcBef>
                <a:spcPct val="0"/>
              </a:spcBef>
              <a:spcAft>
                <a:spcPct val="0"/>
              </a:spcAft>
              <a:defRPr sz="1600" b="1">
                <a:solidFill>
                  <a:schemeClr val="tx1"/>
                </a:solidFill>
                <a:latin typeface="Arial" panose="020B0604020202020204" pitchFamily="34" charset="0"/>
              </a:defRPr>
            </a:lvl8pPr>
            <a:lvl9pPr marL="3855888" indent="-226817" eaLnBrk="0" fontAlgn="base" hangingPunct="0">
              <a:spcBef>
                <a:spcPct val="0"/>
              </a:spcBef>
              <a:spcAft>
                <a:spcPct val="0"/>
              </a:spcAft>
              <a:defRPr sz="1600" b="1">
                <a:solidFill>
                  <a:schemeClr val="tx1"/>
                </a:solidFill>
                <a:latin typeface="Arial" panose="020B0604020202020204" pitchFamily="34" charset="0"/>
              </a:defRPr>
            </a:lvl9pPr>
          </a:lstStyle>
          <a:p>
            <a:fld id="{0824BC9D-8082-4B81-91B3-B7B83DE3EEE6}" type="slidenum">
              <a:rPr lang="de-DE" altLang="de-DE" sz="1200" b="0">
                <a:latin typeface="Times New Roman" panose="02020603050405020304" pitchFamily="18" charset="0"/>
              </a:rPr>
              <a:pPr/>
              <a:t>1</a:t>
            </a:fld>
            <a:endParaRPr lang="de-DE" altLang="de-DE" sz="1200" b="0">
              <a:latin typeface="Times New Roman" panose="02020603050405020304" pitchFamily="18" charset="0"/>
            </a:endParaRPr>
          </a:p>
        </p:txBody>
      </p:sp>
    </p:spTree>
    <p:extLst>
      <p:ext uri="{BB962C8B-B14F-4D97-AF65-F5344CB8AC3E}">
        <p14:creationId xmlns:p14="http://schemas.microsoft.com/office/powerpoint/2010/main" val="9919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742950" y="2130426"/>
            <a:ext cx="84201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3440056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95300" y="274638"/>
            <a:ext cx="89154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609266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181850" y="274638"/>
            <a:ext cx="2228850" cy="5821362"/>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95300" y="274638"/>
            <a:ext cx="6521450" cy="5821362"/>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321913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Inhalt">
    <p:spTree>
      <p:nvGrpSpPr>
        <p:cNvPr id="1" name=""/>
        <p:cNvGrpSpPr/>
        <p:nvPr/>
      </p:nvGrpSpPr>
      <p:grpSpPr>
        <a:xfrm>
          <a:off x="0" y="0"/>
          <a:ext cx="0" cy="0"/>
          <a:chOff x="0" y="0"/>
          <a:chExt cx="0" cy="0"/>
        </a:xfrm>
      </p:grpSpPr>
      <p:sp>
        <p:nvSpPr>
          <p:cNvPr id="2" name="Inhaltsplatzhalter 1"/>
          <p:cNvSpPr>
            <a:spLocks noGrp="1"/>
          </p:cNvSpPr>
          <p:nvPr>
            <p:ph/>
          </p:nvPr>
        </p:nvSpPr>
        <p:spPr>
          <a:xfrm>
            <a:off x="495300" y="274638"/>
            <a:ext cx="8915400" cy="5821362"/>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41880856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742950" y="2130426"/>
            <a:ext cx="84201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7341875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95300" y="274638"/>
            <a:ext cx="89154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5490623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82506" y="4406901"/>
            <a:ext cx="84201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8718121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95300" y="274638"/>
            <a:ext cx="89154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7429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0355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860300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95300" y="274638"/>
            <a:ext cx="89154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1066664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95300" y="274638"/>
            <a:ext cx="89154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1523291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1295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95300" y="274638"/>
            <a:ext cx="89154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856115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95300" y="273050"/>
            <a:ext cx="3259006"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6403253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941645" y="4800600"/>
            <a:ext cx="59436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3901506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95300" y="274638"/>
            <a:ext cx="89154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7856226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181850" y="274638"/>
            <a:ext cx="2228850" cy="5821362"/>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95300" y="274638"/>
            <a:ext cx="6521450" cy="5821362"/>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1318030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nhalt">
    <p:spTree>
      <p:nvGrpSpPr>
        <p:cNvPr id="1" name=""/>
        <p:cNvGrpSpPr/>
        <p:nvPr/>
      </p:nvGrpSpPr>
      <p:grpSpPr>
        <a:xfrm>
          <a:off x="0" y="0"/>
          <a:ext cx="0" cy="0"/>
          <a:chOff x="0" y="0"/>
          <a:chExt cx="0" cy="0"/>
        </a:xfrm>
      </p:grpSpPr>
      <p:sp>
        <p:nvSpPr>
          <p:cNvPr id="2" name="Inhaltsplatzhalter 1"/>
          <p:cNvSpPr>
            <a:spLocks noGrp="1"/>
          </p:cNvSpPr>
          <p:nvPr>
            <p:ph/>
          </p:nvPr>
        </p:nvSpPr>
        <p:spPr>
          <a:xfrm>
            <a:off x="495300" y="274638"/>
            <a:ext cx="8915400" cy="5821362"/>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48183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82506" y="4406901"/>
            <a:ext cx="84201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721034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95300" y="274638"/>
            <a:ext cx="89154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7429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0355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358960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95300" y="274638"/>
            <a:ext cx="89154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652039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95300" y="274638"/>
            <a:ext cx="89154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023886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851091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95300" y="273050"/>
            <a:ext cx="3259006"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926200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941645" y="4800600"/>
            <a:ext cx="59436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1643098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6F7C3"/>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742950" y="1981200"/>
            <a:ext cx="8420100" cy="4114800"/>
          </a:xfrm>
          <a:prstGeom prst="rect">
            <a:avLst/>
          </a:prstGeom>
          <a:solidFill>
            <a:srgbClr val="FF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Klicken Sie, um die Formate des Vorlagentextes zu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1027" name="Text Box 12"/>
          <p:cNvSpPr txBox="1">
            <a:spLocks noChangeArrowheads="1"/>
          </p:cNvSpPr>
          <p:nvPr/>
        </p:nvSpPr>
        <p:spPr bwMode="auto">
          <a:xfrm>
            <a:off x="0" y="6597650"/>
            <a:ext cx="9906000" cy="260350"/>
          </a:xfrm>
          <a:prstGeom prst="rect">
            <a:avLst/>
          </a:prstGeom>
          <a:solidFill>
            <a:srgbClr val="48887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1600" b="1">
                <a:solidFill>
                  <a:schemeClr val="tx1"/>
                </a:solidFill>
                <a:latin typeface="Arial" panose="020B0604020202020204" pitchFamily="34" charset="0"/>
              </a:defRPr>
            </a:lvl1pPr>
            <a:lvl2pPr marL="742950" indent="-285750">
              <a:defRPr sz="1600" b="1">
                <a:solidFill>
                  <a:schemeClr val="tx1"/>
                </a:solidFill>
                <a:latin typeface="Arial" panose="020B0604020202020204" pitchFamily="34" charset="0"/>
              </a:defRPr>
            </a:lvl2pPr>
            <a:lvl3pPr marL="1143000" indent="-228600">
              <a:defRPr sz="1600" b="1">
                <a:solidFill>
                  <a:schemeClr val="tx1"/>
                </a:solidFill>
                <a:latin typeface="Arial" panose="020B0604020202020204" pitchFamily="34" charset="0"/>
              </a:defRPr>
            </a:lvl3pPr>
            <a:lvl4pPr marL="1600200" indent="-228600">
              <a:defRPr sz="1600" b="1">
                <a:solidFill>
                  <a:schemeClr val="tx1"/>
                </a:solidFill>
                <a:latin typeface="Arial" panose="020B0604020202020204" pitchFamily="34" charset="0"/>
              </a:defRPr>
            </a:lvl4pPr>
            <a:lvl5pPr marL="2057400" indent="-228600">
              <a:defRPr sz="1600" b="1">
                <a:solidFill>
                  <a:schemeClr val="tx1"/>
                </a:solidFill>
                <a:latin typeface="Arial" panose="020B0604020202020204" pitchFamily="34" charset="0"/>
              </a:defRPr>
            </a:lvl5pPr>
            <a:lvl6pPr marL="2514600" indent="-228600" eaLnBrk="0" fontAlgn="base" hangingPunct="0">
              <a:spcBef>
                <a:spcPct val="0"/>
              </a:spcBef>
              <a:spcAft>
                <a:spcPct val="0"/>
              </a:spcAft>
              <a:defRPr sz="1600" b="1">
                <a:solidFill>
                  <a:schemeClr val="tx1"/>
                </a:solidFill>
                <a:latin typeface="Arial" panose="020B0604020202020204" pitchFamily="34" charset="0"/>
              </a:defRPr>
            </a:lvl6pPr>
            <a:lvl7pPr marL="2971800" indent="-228600" eaLnBrk="0" fontAlgn="base" hangingPunct="0">
              <a:spcBef>
                <a:spcPct val="0"/>
              </a:spcBef>
              <a:spcAft>
                <a:spcPct val="0"/>
              </a:spcAft>
              <a:defRPr sz="1600" b="1">
                <a:solidFill>
                  <a:schemeClr val="tx1"/>
                </a:solidFill>
                <a:latin typeface="Arial" panose="020B0604020202020204" pitchFamily="34" charset="0"/>
              </a:defRPr>
            </a:lvl7pPr>
            <a:lvl8pPr marL="3429000" indent="-228600" eaLnBrk="0" fontAlgn="base" hangingPunct="0">
              <a:spcBef>
                <a:spcPct val="0"/>
              </a:spcBef>
              <a:spcAft>
                <a:spcPct val="0"/>
              </a:spcAft>
              <a:defRPr sz="1600" b="1">
                <a:solidFill>
                  <a:schemeClr val="tx1"/>
                </a:solidFill>
                <a:latin typeface="Arial" panose="020B0604020202020204" pitchFamily="34" charset="0"/>
              </a:defRPr>
            </a:lvl8pPr>
            <a:lvl9pPr marL="3886200" indent="-228600" eaLnBrk="0" fontAlgn="base" hangingPunct="0">
              <a:spcBef>
                <a:spcPct val="0"/>
              </a:spcBef>
              <a:spcAft>
                <a:spcPct val="0"/>
              </a:spcAft>
              <a:defRPr sz="1600" b="1">
                <a:solidFill>
                  <a:schemeClr val="tx1"/>
                </a:solidFill>
                <a:latin typeface="Arial" panose="020B0604020202020204" pitchFamily="34" charset="0"/>
              </a:defRPr>
            </a:lvl9pPr>
          </a:lstStyle>
          <a:p>
            <a:pPr algn="l">
              <a:spcBef>
                <a:spcPct val="50000"/>
              </a:spcBef>
            </a:pPr>
            <a:r>
              <a:rPr lang="de-DE" altLang="de-DE" sz="1400" b="0" dirty="0">
                <a:solidFill>
                  <a:srgbClr val="FFFFFF"/>
                </a:solidFill>
              </a:rPr>
              <a:t>Stoffels                                                                             </a:t>
            </a:r>
            <a:fld id="{840ADAE8-DEE0-4ED8-B3F9-11857284FE40}" type="slidenum">
              <a:rPr lang="de-DE" altLang="de-DE" sz="1400" b="0" smtClean="0">
                <a:solidFill>
                  <a:srgbClr val="FFFFFF"/>
                </a:solidFill>
              </a:rPr>
              <a:pPr algn="l">
                <a:spcBef>
                  <a:spcPct val="50000"/>
                </a:spcBef>
              </a:pPr>
              <a:t>‹Nr.›</a:t>
            </a:fld>
            <a:r>
              <a:rPr lang="de-DE" altLang="de-DE" sz="1400" b="0" dirty="0">
                <a:solidFill>
                  <a:srgbClr val="FFFFFF"/>
                </a:solidFill>
              </a:rPr>
              <a:t>                                                                        </a:t>
            </a:r>
            <a:r>
              <a:rPr lang="de-DE" altLang="de-DE" sz="1400" b="0" baseline="0" dirty="0">
                <a:solidFill>
                  <a:srgbClr val="FFFFFF"/>
                </a:solidFill>
              </a:rPr>
              <a:t>12.6.2023</a:t>
            </a:r>
            <a:endParaRPr lang="de-DE" altLang="de-DE" sz="1400" b="0" dirty="0">
              <a:solidFill>
                <a:srgbClr val="FFFFFF"/>
              </a:solidFill>
            </a:endParaRPr>
          </a:p>
          <a:p>
            <a:pPr algn="ctr">
              <a:spcBef>
                <a:spcPct val="50000"/>
              </a:spcBef>
            </a:pPr>
            <a:endParaRPr lang="de-DE" altLang="de-DE" sz="1400" b="0" dirty="0">
              <a:solidFill>
                <a:srgbClr val="FFFFFF"/>
              </a:solidFill>
            </a:endParaRPr>
          </a:p>
        </p:txBody>
      </p:sp>
    </p:spTree>
    <p:extLst>
      <p:ext uri="{BB962C8B-B14F-4D97-AF65-F5344CB8AC3E}">
        <p14:creationId xmlns:p14="http://schemas.microsoft.com/office/powerpoint/2010/main" val="3459677664"/>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Lst>
  <p:txStyles>
    <p:titleStyle>
      <a:lvl1pPr algn="l" rtl="0" eaLnBrk="0" fontAlgn="base" hangingPunct="0">
        <a:spcBef>
          <a:spcPct val="0"/>
        </a:spcBef>
        <a:spcAft>
          <a:spcPct val="0"/>
        </a:spcAft>
        <a:defRPr sz="1400" b="1">
          <a:solidFill>
            <a:schemeClr val="bg1"/>
          </a:solidFill>
          <a:latin typeface="+mj-lt"/>
          <a:ea typeface="+mj-ea"/>
          <a:cs typeface="+mj-cs"/>
        </a:defRPr>
      </a:lvl1pPr>
      <a:lvl2pPr algn="l" rtl="0" eaLnBrk="0" fontAlgn="base" hangingPunct="0">
        <a:spcBef>
          <a:spcPct val="0"/>
        </a:spcBef>
        <a:spcAft>
          <a:spcPct val="0"/>
        </a:spcAft>
        <a:defRPr sz="1400" b="1">
          <a:solidFill>
            <a:schemeClr val="bg1"/>
          </a:solidFill>
          <a:latin typeface="Times New Roman" pitchFamily="18" charset="0"/>
        </a:defRPr>
      </a:lvl2pPr>
      <a:lvl3pPr algn="l" rtl="0" eaLnBrk="0" fontAlgn="base" hangingPunct="0">
        <a:spcBef>
          <a:spcPct val="0"/>
        </a:spcBef>
        <a:spcAft>
          <a:spcPct val="0"/>
        </a:spcAft>
        <a:defRPr sz="1400" b="1">
          <a:solidFill>
            <a:schemeClr val="bg1"/>
          </a:solidFill>
          <a:latin typeface="Times New Roman" pitchFamily="18" charset="0"/>
        </a:defRPr>
      </a:lvl3pPr>
      <a:lvl4pPr algn="l" rtl="0" eaLnBrk="0" fontAlgn="base" hangingPunct="0">
        <a:spcBef>
          <a:spcPct val="0"/>
        </a:spcBef>
        <a:spcAft>
          <a:spcPct val="0"/>
        </a:spcAft>
        <a:defRPr sz="1400" b="1">
          <a:solidFill>
            <a:schemeClr val="bg1"/>
          </a:solidFill>
          <a:latin typeface="Times New Roman" pitchFamily="18" charset="0"/>
        </a:defRPr>
      </a:lvl4pPr>
      <a:lvl5pPr algn="l" rtl="0" eaLnBrk="0" fontAlgn="base" hangingPunct="0">
        <a:spcBef>
          <a:spcPct val="0"/>
        </a:spcBef>
        <a:spcAft>
          <a:spcPct val="0"/>
        </a:spcAft>
        <a:defRPr sz="1400" b="1">
          <a:solidFill>
            <a:schemeClr val="bg1"/>
          </a:solidFill>
          <a:latin typeface="Times New Roman" pitchFamily="18" charset="0"/>
        </a:defRPr>
      </a:lvl5pPr>
      <a:lvl6pPr marL="457200" algn="l" rtl="0" eaLnBrk="0" fontAlgn="base" hangingPunct="0">
        <a:spcBef>
          <a:spcPct val="0"/>
        </a:spcBef>
        <a:spcAft>
          <a:spcPct val="0"/>
        </a:spcAft>
        <a:defRPr sz="1400" b="1">
          <a:solidFill>
            <a:schemeClr val="bg1"/>
          </a:solidFill>
          <a:latin typeface="Times New Roman" pitchFamily="18" charset="0"/>
        </a:defRPr>
      </a:lvl6pPr>
      <a:lvl7pPr marL="914400" algn="l" rtl="0" eaLnBrk="0" fontAlgn="base" hangingPunct="0">
        <a:spcBef>
          <a:spcPct val="0"/>
        </a:spcBef>
        <a:spcAft>
          <a:spcPct val="0"/>
        </a:spcAft>
        <a:defRPr sz="1400" b="1">
          <a:solidFill>
            <a:schemeClr val="bg1"/>
          </a:solidFill>
          <a:latin typeface="Times New Roman" pitchFamily="18" charset="0"/>
        </a:defRPr>
      </a:lvl7pPr>
      <a:lvl8pPr marL="1371600" algn="l" rtl="0" eaLnBrk="0" fontAlgn="base" hangingPunct="0">
        <a:spcBef>
          <a:spcPct val="0"/>
        </a:spcBef>
        <a:spcAft>
          <a:spcPct val="0"/>
        </a:spcAft>
        <a:defRPr sz="1400" b="1">
          <a:solidFill>
            <a:schemeClr val="bg1"/>
          </a:solidFill>
          <a:latin typeface="Times New Roman" pitchFamily="18" charset="0"/>
        </a:defRPr>
      </a:lvl8pPr>
      <a:lvl9pPr marL="1828800" algn="l" rtl="0" eaLnBrk="0" fontAlgn="base" hangingPunct="0">
        <a:spcBef>
          <a:spcPct val="0"/>
        </a:spcBef>
        <a:spcAft>
          <a:spcPct val="0"/>
        </a:spcAft>
        <a:defRPr sz="1400" b="1">
          <a:solidFill>
            <a:schemeClr val="bg1"/>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6F7C3"/>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742950" y="1981200"/>
            <a:ext cx="8420100" cy="4114800"/>
          </a:xfrm>
          <a:prstGeom prst="rect">
            <a:avLst/>
          </a:prstGeom>
          <a:solidFill>
            <a:srgbClr val="FF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Klicken Sie, um die Formate des Vorlagentextes zu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Tree>
    <p:extLst>
      <p:ext uri="{BB962C8B-B14F-4D97-AF65-F5344CB8AC3E}">
        <p14:creationId xmlns:p14="http://schemas.microsoft.com/office/powerpoint/2010/main" val="724207258"/>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Lst>
  <p:txStyles>
    <p:titleStyle>
      <a:lvl1pPr algn="l" rtl="0" eaLnBrk="0" fontAlgn="base" hangingPunct="0">
        <a:spcBef>
          <a:spcPct val="0"/>
        </a:spcBef>
        <a:spcAft>
          <a:spcPct val="0"/>
        </a:spcAft>
        <a:defRPr sz="1400" b="1">
          <a:solidFill>
            <a:schemeClr val="bg1"/>
          </a:solidFill>
          <a:latin typeface="+mj-lt"/>
          <a:ea typeface="+mj-ea"/>
          <a:cs typeface="+mj-cs"/>
        </a:defRPr>
      </a:lvl1pPr>
      <a:lvl2pPr algn="l" rtl="0" eaLnBrk="0" fontAlgn="base" hangingPunct="0">
        <a:spcBef>
          <a:spcPct val="0"/>
        </a:spcBef>
        <a:spcAft>
          <a:spcPct val="0"/>
        </a:spcAft>
        <a:defRPr sz="1400" b="1">
          <a:solidFill>
            <a:schemeClr val="bg1"/>
          </a:solidFill>
          <a:latin typeface="Times New Roman" pitchFamily="18" charset="0"/>
        </a:defRPr>
      </a:lvl2pPr>
      <a:lvl3pPr algn="l" rtl="0" eaLnBrk="0" fontAlgn="base" hangingPunct="0">
        <a:spcBef>
          <a:spcPct val="0"/>
        </a:spcBef>
        <a:spcAft>
          <a:spcPct val="0"/>
        </a:spcAft>
        <a:defRPr sz="1400" b="1">
          <a:solidFill>
            <a:schemeClr val="bg1"/>
          </a:solidFill>
          <a:latin typeface="Times New Roman" pitchFamily="18" charset="0"/>
        </a:defRPr>
      </a:lvl3pPr>
      <a:lvl4pPr algn="l" rtl="0" eaLnBrk="0" fontAlgn="base" hangingPunct="0">
        <a:spcBef>
          <a:spcPct val="0"/>
        </a:spcBef>
        <a:spcAft>
          <a:spcPct val="0"/>
        </a:spcAft>
        <a:defRPr sz="1400" b="1">
          <a:solidFill>
            <a:schemeClr val="bg1"/>
          </a:solidFill>
          <a:latin typeface="Times New Roman" pitchFamily="18" charset="0"/>
        </a:defRPr>
      </a:lvl4pPr>
      <a:lvl5pPr algn="l" rtl="0" eaLnBrk="0" fontAlgn="base" hangingPunct="0">
        <a:spcBef>
          <a:spcPct val="0"/>
        </a:spcBef>
        <a:spcAft>
          <a:spcPct val="0"/>
        </a:spcAft>
        <a:defRPr sz="1400" b="1">
          <a:solidFill>
            <a:schemeClr val="bg1"/>
          </a:solidFill>
          <a:latin typeface="Times New Roman" pitchFamily="18" charset="0"/>
        </a:defRPr>
      </a:lvl5pPr>
      <a:lvl6pPr marL="457200" algn="l" rtl="0" eaLnBrk="0" fontAlgn="base" hangingPunct="0">
        <a:spcBef>
          <a:spcPct val="0"/>
        </a:spcBef>
        <a:spcAft>
          <a:spcPct val="0"/>
        </a:spcAft>
        <a:defRPr sz="1400" b="1">
          <a:solidFill>
            <a:schemeClr val="bg1"/>
          </a:solidFill>
          <a:latin typeface="Times New Roman" pitchFamily="18" charset="0"/>
        </a:defRPr>
      </a:lvl6pPr>
      <a:lvl7pPr marL="914400" algn="l" rtl="0" eaLnBrk="0" fontAlgn="base" hangingPunct="0">
        <a:spcBef>
          <a:spcPct val="0"/>
        </a:spcBef>
        <a:spcAft>
          <a:spcPct val="0"/>
        </a:spcAft>
        <a:defRPr sz="1400" b="1">
          <a:solidFill>
            <a:schemeClr val="bg1"/>
          </a:solidFill>
          <a:latin typeface="Times New Roman" pitchFamily="18" charset="0"/>
        </a:defRPr>
      </a:lvl7pPr>
      <a:lvl8pPr marL="1371600" algn="l" rtl="0" eaLnBrk="0" fontAlgn="base" hangingPunct="0">
        <a:spcBef>
          <a:spcPct val="0"/>
        </a:spcBef>
        <a:spcAft>
          <a:spcPct val="0"/>
        </a:spcAft>
        <a:defRPr sz="1400" b="1">
          <a:solidFill>
            <a:schemeClr val="bg1"/>
          </a:solidFill>
          <a:latin typeface="Times New Roman" pitchFamily="18" charset="0"/>
        </a:defRPr>
      </a:lvl8pPr>
      <a:lvl9pPr marL="1828800" algn="l" rtl="0" eaLnBrk="0" fontAlgn="base" hangingPunct="0">
        <a:spcBef>
          <a:spcPct val="0"/>
        </a:spcBef>
        <a:spcAft>
          <a:spcPct val="0"/>
        </a:spcAft>
        <a:defRPr sz="1400" b="1">
          <a:solidFill>
            <a:schemeClr val="bg1"/>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feld 3"/>
          <p:cNvSpPr txBox="1">
            <a:spLocks noChangeArrowheads="1"/>
          </p:cNvSpPr>
          <p:nvPr/>
        </p:nvSpPr>
        <p:spPr bwMode="auto">
          <a:xfrm>
            <a:off x="236823" y="296604"/>
            <a:ext cx="9288725" cy="1066959"/>
          </a:xfrm>
          <a:prstGeom prst="rect">
            <a:avLst/>
          </a:prstGeom>
          <a:solidFill>
            <a:srgbClr val="C00000"/>
          </a:solidFill>
          <a:ln>
            <a:noFill/>
          </a:ln>
          <a:scene3d>
            <a:camera prst="orthographicFront"/>
            <a:lightRig rig="threePt" dir="t"/>
          </a:scene3d>
          <a:sp3d>
            <a:bevelT w="114300" prst="artDeco"/>
          </a:sp3d>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lnSpc>
                <a:spcPts val="3800"/>
              </a:lnSpc>
              <a:spcBef>
                <a:spcPct val="0"/>
              </a:spcBef>
              <a:buFontTx/>
              <a:buNone/>
            </a:pPr>
            <a:r>
              <a:rPr lang="de-DE" altLang="de-DE" b="1" dirty="0">
                <a:solidFill>
                  <a:schemeClr val="bg1"/>
                </a:solidFill>
                <a:latin typeface="Arial" panose="020B0604020202020204" pitchFamily="34" charset="0"/>
              </a:rPr>
              <a:t>Das Transparenzgebot im Spiegel der arbeitsgerichtlichen Rechtsprechung</a:t>
            </a:r>
          </a:p>
        </p:txBody>
      </p:sp>
      <p:sp>
        <p:nvSpPr>
          <p:cNvPr id="5123" name="Rechteck 1"/>
          <p:cNvSpPr>
            <a:spLocks noChangeArrowheads="1"/>
          </p:cNvSpPr>
          <p:nvPr/>
        </p:nvSpPr>
        <p:spPr bwMode="auto">
          <a:xfrm>
            <a:off x="236823" y="3429000"/>
            <a:ext cx="6098193" cy="2788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ts val="3300"/>
              </a:lnSpc>
              <a:spcBef>
                <a:spcPct val="50000"/>
              </a:spcBef>
              <a:buFontTx/>
              <a:buNone/>
            </a:pPr>
            <a:r>
              <a:rPr lang="de-DE" altLang="de-DE" sz="2400" b="1" dirty="0">
                <a:latin typeface="Arial" panose="020B0604020202020204" pitchFamily="34" charset="0"/>
              </a:rPr>
              <a:t>Professor Dr. Markus Stoffels</a:t>
            </a:r>
          </a:p>
          <a:p>
            <a:pPr>
              <a:lnSpc>
                <a:spcPts val="3000"/>
              </a:lnSpc>
              <a:spcBef>
                <a:spcPct val="0"/>
              </a:spcBef>
              <a:buNone/>
            </a:pPr>
            <a:r>
              <a:rPr lang="de-DE" altLang="de-DE" sz="2100" dirty="0">
                <a:latin typeface="Arial" panose="020B0604020202020204" pitchFamily="34" charset="0"/>
              </a:rPr>
              <a:t>Ruprecht-Karls-Universität Heidelberg</a:t>
            </a:r>
          </a:p>
          <a:p>
            <a:pPr>
              <a:lnSpc>
                <a:spcPts val="3000"/>
              </a:lnSpc>
              <a:spcBef>
                <a:spcPct val="0"/>
              </a:spcBef>
              <a:buNone/>
            </a:pPr>
            <a:r>
              <a:rPr lang="de-DE" altLang="de-DE" sz="2100" dirty="0">
                <a:latin typeface="Arial" panose="020B0604020202020204" pitchFamily="34" charset="0"/>
              </a:rPr>
              <a:t>Lehrstuhl für Bürgerliches Recht, </a:t>
            </a:r>
          </a:p>
          <a:p>
            <a:pPr>
              <a:lnSpc>
                <a:spcPts val="3000"/>
              </a:lnSpc>
              <a:spcBef>
                <a:spcPct val="0"/>
              </a:spcBef>
              <a:buNone/>
            </a:pPr>
            <a:r>
              <a:rPr lang="de-DE" altLang="de-DE" sz="2100" dirty="0">
                <a:latin typeface="Arial" panose="020B0604020202020204" pitchFamily="34" charset="0"/>
              </a:rPr>
              <a:t>Arbeitsrecht und Unternehmensrecht</a:t>
            </a:r>
          </a:p>
          <a:p>
            <a:pPr>
              <a:lnSpc>
                <a:spcPts val="3000"/>
              </a:lnSpc>
              <a:spcBef>
                <a:spcPct val="0"/>
              </a:spcBef>
              <a:buNone/>
            </a:pPr>
            <a:r>
              <a:rPr lang="de-DE" altLang="de-DE" sz="2100" dirty="0">
                <a:latin typeface="Arial" panose="020B0604020202020204" pitchFamily="34" charset="0"/>
              </a:rPr>
              <a:t>Ebert-Anlage 6-10, 69117 Heidelberg</a:t>
            </a:r>
          </a:p>
          <a:p>
            <a:pPr>
              <a:lnSpc>
                <a:spcPts val="3000"/>
              </a:lnSpc>
              <a:spcBef>
                <a:spcPct val="0"/>
              </a:spcBef>
              <a:buNone/>
            </a:pPr>
            <a:r>
              <a:rPr lang="de-DE" altLang="de-DE" sz="2100" dirty="0">
                <a:latin typeface="Arial" panose="020B0604020202020204" pitchFamily="34" charset="0"/>
              </a:rPr>
              <a:t>Tel.: 06221/54-7890 </a:t>
            </a:r>
          </a:p>
          <a:p>
            <a:pPr>
              <a:lnSpc>
                <a:spcPts val="3000"/>
              </a:lnSpc>
              <a:spcBef>
                <a:spcPct val="0"/>
              </a:spcBef>
              <a:buNone/>
            </a:pPr>
            <a:r>
              <a:rPr lang="de-DE" altLang="de-DE" sz="2100" dirty="0">
                <a:latin typeface="Arial" panose="020B0604020202020204" pitchFamily="34" charset="0"/>
              </a:rPr>
              <a:t>Mail: stoffels@jurs.uni-heidelberg.de</a:t>
            </a:r>
          </a:p>
        </p:txBody>
      </p:sp>
      <p:sp>
        <p:nvSpPr>
          <p:cNvPr id="2" name="Rechteck 1"/>
          <p:cNvSpPr/>
          <p:nvPr/>
        </p:nvSpPr>
        <p:spPr>
          <a:xfrm>
            <a:off x="340659" y="1967974"/>
            <a:ext cx="8857427" cy="892552"/>
          </a:xfrm>
          <a:prstGeom prst="rect">
            <a:avLst/>
          </a:prstGeom>
        </p:spPr>
        <p:txBody>
          <a:bodyPr wrap="square">
            <a:spAutoFit/>
          </a:bodyPr>
          <a:lstStyle/>
          <a:p>
            <a:pPr algn="ctr"/>
            <a:r>
              <a:rPr lang="de-DE" sz="2600" b="1" dirty="0"/>
              <a:t>Ortstagung des Deutschen Arbeitsgerichtsverbandes </a:t>
            </a:r>
          </a:p>
          <a:p>
            <a:pPr algn="ctr"/>
            <a:r>
              <a:rPr lang="de-DE" sz="2600" b="1" dirty="0"/>
              <a:t>in Köln am 12. Juni 2023</a:t>
            </a:r>
          </a:p>
        </p:txBody>
      </p:sp>
      <p:pic>
        <p:nvPicPr>
          <p:cNvPr id="1026" name="Picture 2">
            <a:extLst>
              <a:ext uri="{FF2B5EF4-FFF2-40B4-BE49-F238E27FC236}">
                <a16:creationId xmlns:a16="http://schemas.microsoft.com/office/drawing/2014/main" id="{FE3E50BF-C834-E67B-A147-44A9F448011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54730" y="3673397"/>
            <a:ext cx="4594291" cy="241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89505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237564" y="0"/>
            <a:ext cx="9430871" cy="2753382"/>
          </a:xfrm>
          <a:prstGeom prst="rect">
            <a:avLst/>
          </a:prstGeom>
        </p:spPr>
        <p:txBody>
          <a:bodyPr wrap="square">
            <a:spAutoFit/>
          </a:bodyPr>
          <a:lstStyle/>
          <a:p>
            <a:pPr>
              <a:lnSpc>
                <a:spcPts val="3000"/>
              </a:lnSpc>
            </a:pPr>
            <a:r>
              <a:rPr lang="de-DE" sz="2200" b="1" dirty="0"/>
              <a:t>konsequent BAG 13.6.2007, NZA 2007, 974</a:t>
            </a:r>
          </a:p>
          <a:p>
            <a:pPr>
              <a:lnSpc>
                <a:spcPts val="3000"/>
              </a:lnSpc>
            </a:pPr>
            <a:r>
              <a:rPr lang="de-DE" sz="2200" b="1" dirty="0"/>
              <a:t>Leitsatz</a:t>
            </a:r>
          </a:p>
          <a:p>
            <a:pPr algn="just">
              <a:lnSpc>
                <a:spcPts val="3000"/>
              </a:lnSpc>
            </a:pPr>
            <a:r>
              <a:rPr lang="de-DE" sz="2200" dirty="0"/>
              <a:t>Das Transparenzgebot des § 307 Abs.1 S. 2 BGB verlangt von dem Verwender nicht, alle möglichen Konkretisierungen der Arbeitspflicht und des Weisungsrechts ausdrücklich zu regeln. Vielmehr ist das gesetzliche Weisungsrecht (§ 106 GewO) Ausfluss und Folge der vertraglichen Festlegung der Arbeitspflicht.</a:t>
            </a:r>
          </a:p>
        </p:txBody>
      </p:sp>
      <p:sp>
        <p:nvSpPr>
          <p:cNvPr id="6" name="Textfeld 5">
            <a:extLst>
              <a:ext uri="{FF2B5EF4-FFF2-40B4-BE49-F238E27FC236}">
                <a16:creationId xmlns:a16="http://schemas.microsoft.com/office/drawing/2014/main" id="{5B22B480-FC4F-6561-9532-D556022B4909}"/>
              </a:ext>
            </a:extLst>
          </p:cNvPr>
          <p:cNvSpPr txBox="1"/>
          <p:nvPr/>
        </p:nvSpPr>
        <p:spPr>
          <a:xfrm>
            <a:off x="237564" y="3066858"/>
            <a:ext cx="9309848" cy="3522824"/>
          </a:xfrm>
          <a:prstGeom prst="rect">
            <a:avLst/>
          </a:prstGeom>
          <a:noFill/>
        </p:spPr>
        <p:txBody>
          <a:bodyPr wrap="square">
            <a:spAutoFit/>
          </a:bodyPr>
          <a:lstStyle/>
          <a:p>
            <a:pPr algn="just">
              <a:lnSpc>
                <a:spcPts val="3000"/>
              </a:lnSpc>
            </a:pPr>
            <a:r>
              <a:rPr lang="de-DE" sz="2200" b="1" dirty="0"/>
              <a:t>BAG 20.5.2021 – 2 AZR 457/20, NZA 2021, 1092</a:t>
            </a:r>
          </a:p>
          <a:p>
            <a:pPr algn="just">
              <a:lnSpc>
                <a:spcPts val="3000"/>
              </a:lnSpc>
            </a:pPr>
            <a:r>
              <a:rPr lang="de-DE" sz="2200" b="1" dirty="0"/>
              <a:t>Aus den Gründen (</a:t>
            </a:r>
            <a:r>
              <a:rPr lang="de-DE" sz="2200" b="1" dirty="0" err="1"/>
              <a:t>Rn</a:t>
            </a:r>
            <a:r>
              <a:rPr lang="de-DE" sz="2200" b="1" dirty="0"/>
              <a:t>. 27)</a:t>
            </a:r>
          </a:p>
          <a:p>
            <a:pPr algn="just">
              <a:lnSpc>
                <a:spcPts val="3000"/>
              </a:lnSpc>
            </a:pPr>
            <a:r>
              <a:rPr lang="de-DE" sz="2200" dirty="0"/>
              <a:t>Auch verlangt § 307 I 2 BGB keinen darauf bezogenen Hinweis des Arbeitgebers. Das Transparenzgebot zwingt den Verwender nicht, jede „Klausel“ gleichsam mit einem umfassenden Kommentar zu versehen. Der durchschnittliche Verwendungsgegner als ein aufmerksamer und sorgfältiger Teilnehmer am Wirtschaftsverkehr kann und muss die ambivalenten Folgen der Vereinbarung auch eines auflösend bedingten Arbeitsverhältnisses selbst erkennen </a:t>
            </a:r>
          </a:p>
        </p:txBody>
      </p:sp>
    </p:spTree>
    <p:extLst>
      <p:ext uri="{BB962C8B-B14F-4D97-AF65-F5344CB8AC3E}">
        <p14:creationId xmlns:p14="http://schemas.microsoft.com/office/powerpoint/2010/main" val="980193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568624" y="260648"/>
            <a:ext cx="7128792" cy="523220"/>
          </a:xfrm>
          <a:prstGeom prst="rect">
            <a:avLst/>
          </a:prstGeom>
          <a:solidFill>
            <a:schemeClr val="accent2">
              <a:lumMod val="75000"/>
            </a:schemeClr>
          </a:solidFill>
          <a:effectLst>
            <a:glow rad="228600">
              <a:schemeClr val="accent6">
                <a:satMod val="175000"/>
                <a:alpha val="40000"/>
              </a:schemeClr>
            </a:glow>
          </a:effectLst>
        </p:spPr>
        <p:txBody>
          <a:bodyPr>
            <a:spAutoFit/>
          </a:bodyPr>
          <a:lstStyle/>
          <a:p>
            <a:pPr>
              <a:defRPr/>
            </a:pPr>
            <a:r>
              <a:rPr lang="de-DE" sz="2800" b="1" dirty="0">
                <a:solidFill>
                  <a:srgbClr val="FFFFFF"/>
                </a:solidFill>
                <a:latin typeface="Arial" charset="0"/>
              </a:rPr>
              <a:t>Ausprägungen des Transparenzgebotes</a:t>
            </a:r>
          </a:p>
        </p:txBody>
      </p:sp>
      <p:sp>
        <p:nvSpPr>
          <p:cNvPr id="5" name="Textfeld 4"/>
          <p:cNvSpPr txBox="1">
            <a:spLocks noChangeArrowheads="1"/>
          </p:cNvSpPr>
          <p:nvPr/>
        </p:nvSpPr>
        <p:spPr bwMode="auto">
          <a:xfrm>
            <a:off x="704851" y="1916113"/>
            <a:ext cx="2232025" cy="831850"/>
          </a:xfrm>
          <a:prstGeom prst="rect">
            <a:avLst/>
          </a:prstGeom>
          <a:solidFill>
            <a:srgbClr val="CC0000"/>
          </a:solidFill>
          <a:ln w="28575">
            <a:solidFill>
              <a:schemeClr val="tx1"/>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a:solidFill>
                  <a:srgbClr val="FFFFFF"/>
                </a:solidFill>
                <a:latin typeface="Arial" panose="020B0604020202020204" pitchFamily="34" charset="0"/>
              </a:rPr>
              <a:t>Verständlich-keitsgebot</a:t>
            </a:r>
          </a:p>
        </p:txBody>
      </p:sp>
      <p:cxnSp>
        <p:nvCxnSpPr>
          <p:cNvPr id="9" name="Gerade Verbindung 8"/>
          <p:cNvCxnSpPr>
            <a:cxnSpLocks noChangeShapeType="1"/>
          </p:cNvCxnSpPr>
          <p:nvPr/>
        </p:nvCxnSpPr>
        <p:spPr bwMode="auto">
          <a:xfrm flipH="1">
            <a:off x="1065214" y="1557338"/>
            <a:ext cx="4103687" cy="0"/>
          </a:xfrm>
          <a:prstGeom prst="line">
            <a:avLst/>
          </a:prstGeom>
          <a:noFill/>
          <a:ln w="76200" algn="ctr">
            <a:solidFill>
              <a:schemeClr val="tx2"/>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Gerade Verbindung mit Pfeil 14"/>
          <p:cNvCxnSpPr>
            <a:cxnSpLocks noChangeShapeType="1"/>
          </p:cNvCxnSpPr>
          <p:nvPr/>
        </p:nvCxnSpPr>
        <p:spPr bwMode="auto">
          <a:xfrm>
            <a:off x="1065213" y="1557339"/>
            <a:ext cx="0" cy="358775"/>
          </a:xfrm>
          <a:prstGeom prst="straightConnector1">
            <a:avLst/>
          </a:prstGeom>
          <a:noFill/>
          <a:ln w="38100" algn="ctr">
            <a:solidFill>
              <a:schemeClr val="tx2"/>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Gerade Verbindung 12"/>
          <p:cNvCxnSpPr>
            <a:cxnSpLocks noChangeShapeType="1"/>
          </p:cNvCxnSpPr>
          <p:nvPr/>
        </p:nvCxnSpPr>
        <p:spPr bwMode="auto">
          <a:xfrm flipV="1">
            <a:off x="5168900" y="836614"/>
            <a:ext cx="0" cy="720725"/>
          </a:xfrm>
          <a:prstGeom prst="line">
            <a:avLst/>
          </a:prstGeom>
          <a:noFill/>
          <a:ln w="76200" algn="ctr">
            <a:solidFill>
              <a:schemeClr val="tx2"/>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652370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hteck 1"/>
          <p:cNvSpPr>
            <a:spLocks noChangeArrowheads="1"/>
          </p:cNvSpPr>
          <p:nvPr/>
        </p:nvSpPr>
        <p:spPr bwMode="auto">
          <a:xfrm>
            <a:off x="741363" y="276226"/>
            <a:ext cx="4572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a:solidFill>
                  <a:srgbClr val="000000"/>
                </a:solidFill>
                <a:latin typeface="Arial" panose="020B0604020202020204" pitchFamily="34" charset="0"/>
              </a:rPr>
              <a:t>1. Verständlichkeitsgebot</a:t>
            </a:r>
          </a:p>
        </p:txBody>
      </p:sp>
      <p:sp>
        <p:nvSpPr>
          <p:cNvPr id="12291" name="Rechteck 2"/>
          <p:cNvSpPr>
            <a:spLocks noChangeArrowheads="1"/>
          </p:cNvSpPr>
          <p:nvPr/>
        </p:nvSpPr>
        <p:spPr bwMode="auto">
          <a:xfrm>
            <a:off x="920750" y="981076"/>
            <a:ext cx="8280400" cy="386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ts val="3300"/>
              </a:lnSpc>
              <a:spcBef>
                <a:spcPct val="0"/>
              </a:spcBef>
              <a:buNone/>
            </a:pPr>
            <a:r>
              <a:rPr lang="de-DE" altLang="de-DE" sz="2400" b="1">
                <a:solidFill>
                  <a:srgbClr val="000000"/>
                </a:solidFill>
                <a:latin typeface="Arial" panose="020B0604020202020204" pitchFamily="34" charset="0"/>
              </a:rPr>
              <a:t>BAG 3.4.2007, NZA 2007, 1045 (1047 f.)</a:t>
            </a:r>
          </a:p>
          <a:p>
            <a:pPr algn="just">
              <a:lnSpc>
                <a:spcPts val="3300"/>
              </a:lnSpc>
              <a:spcBef>
                <a:spcPct val="0"/>
              </a:spcBef>
              <a:buNone/>
            </a:pPr>
            <a:r>
              <a:rPr lang="de-DE" altLang="de-DE" sz="2400">
                <a:solidFill>
                  <a:srgbClr val="000000"/>
                </a:solidFill>
                <a:latin typeface="Arial" panose="020B0604020202020204" pitchFamily="34" charset="0"/>
              </a:rPr>
              <a:t>„Nach § 307 I 2 BGB sind Verwender von Allgemeinen Geschäftsbedingungen entsprechend den Grundsätzen von Treu und Glauben verpflichtet, Rechte und Pflichten ihrer Vertragspartner möglichst klar und durchschaubar darzustellen. Dazu gehört auch, dass Allgemeine Geschäftsbedingungen wirtschaftliche Nachteile und Belastungen soweit erkennen lassen, wie dies nach den Umständen gefordert werden kann.“ </a:t>
            </a:r>
          </a:p>
        </p:txBody>
      </p:sp>
      <p:sp>
        <p:nvSpPr>
          <p:cNvPr id="12292" name="Textfeld 3"/>
          <p:cNvSpPr txBox="1">
            <a:spLocks noChangeArrowheads="1"/>
          </p:cNvSpPr>
          <p:nvPr/>
        </p:nvSpPr>
        <p:spPr bwMode="auto">
          <a:xfrm>
            <a:off x="947738" y="5084763"/>
            <a:ext cx="8253412"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ts val="3300"/>
              </a:lnSpc>
              <a:spcBef>
                <a:spcPct val="0"/>
              </a:spcBef>
              <a:buNone/>
            </a:pPr>
            <a:r>
              <a:rPr lang="de-DE" altLang="de-DE" sz="2400">
                <a:solidFill>
                  <a:srgbClr val="000000"/>
                </a:solidFill>
                <a:latin typeface="Arial" panose="020B0604020202020204" pitchFamily="34" charset="0"/>
              </a:rPr>
              <a:t>Insoweit auffallend </a:t>
            </a:r>
            <a:r>
              <a:rPr lang="de-DE" altLang="de-DE" sz="2400" b="1">
                <a:solidFill>
                  <a:srgbClr val="000000"/>
                </a:solidFill>
                <a:latin typeface="Arial" panose="020B0604020202020204" pitchFamily="34" charset="0"/>
              </a:rPr>
              <a:t>großzügiger Maßstab der Recht-sprechung</a:t>
            </a:r>
            <a:r>
              <a:rPr lang="de-DE" altLang="de-DE" sz="2400">
                <a:solidFill>
                  <a:srgbClr val="000000"/>
                </a:solidFill>
                <a:latin typeface="Arial" panose="020B0604020202020204" pitchFamily="34" charset="0"/>
              </a:rPr>
              <a:t>! Siehe folgende Beispiele:</a:t>
            </a:r>
          </a:p>
        </p:txBody>
      </p:sp>
    </p:spTree>
    <p:extLst>
      <p:ext uri="{BB962C8B-B14F-4D97-AF65-F5344CB8AC3E}">
        <p14:creationId xmlns:p14="http://schemas.microsoft.com/office/powerpoint/2010/main" val="1347176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hteck 2"/>
          <p:cNvSpPr>
            <a:spLocks noChangeArrowheads="1"/>
          </p:cNvSpPr>
          <p:nvPr/>
        </p:nvSpPr>
        <p:spPr bwMode="auto">
          <a:xfrm>
            <a:off x="560388" y="363538"/>
            <a:ext cx="8496300" cy="42396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dirty="0">
                <a:solidFill>
                  <a:srgbClr val="000000"/>
                </a:solidFill>
                <a:latin typeface="Arial" panose="020B0604020202020204" pitchFamily="34" charset="0"/>
              </a:rPr>
              <a:t>Beispiel 1: Arbeitsvertrag in deutscher Sprache mit ausländischem Arbeitnehmer</a:t>
            </a:r>
          </a:p>
          <a:p>
            <a:pPr>
              <a:spcBef>
                <a:spcPct val="0"/>
              </a:spcBef>
              <a:buFontTx/>
              <a:buNone/>
            </a:pPr>
            <a:endParaRPr lang="de-DE" altLang="de-DE" sz="2400" b="1" dirty="0">
              <a:solidFill>
                <a:srgbClr val="000000"/>
              </a:solidFill>
              <a:latin typeface="Arial" panose="020B0604020202020204" pitchFamily="34" charset="0"/>
            </a:endParaRPr>
          </a:p>
          <a:p>
            <a:pPr algn="just">
              <a:lnSpc>
                <a:spcPts val="3300"/>
              </a:lnSpc>
              <a:spcBef>
                <a:spcPct val="0"/>
              </a:spcBef>
              <a:buNone/>
            </a:pPr>
            <a:r>
              <a:rPr lang="de-DE" altLang="de-DE" sz="2400" b="1" dirty="0">
                <a:solidFill>
                  <a:srgbClr val="000000"/>
                </a:solidFill>
                <a:latin typeface="Arial" panose="020B0604020202020204" pitchFamily="34" charset="0"/>
              </a:rPr>
              <a:t>BAG 19.3.2014, NZA 2014, 1076</a:t>
            </a:r>
          </a:p>
          <a:p>
            <a:pPr algn="just">
              <a:lnSpc>
                <a:spcPts val="3300"/>
              </a:lnSpc>
              <a:spcBef>
                <a:spcPct val="0"/>
              </a:spcBef>
              <a:spcAft>
                <a:spcPts val="600"/>
              </a:spcAft>
              <a:buNone/>
            </a:pPr>
            <a:r>
              <a:rPr lang="de-DE" altLang="de-DE" sz="2400" b="1" dirty="0">
                <a:solidFill>
                  <a:srgbClr val="000000"/>
                </a:solidFill>
                <a:latin typeface="Arial" panose="020B0604020202020204" pitchFamily="34" charset="0"/>
              </a:rPr>
              <a:t>Orientierungssatz Nr. 6</a:t>
            </a:r>
          </a:p>
          <a:p>
            <a:pPr algn="just">
              <a:lnSpc>
                <a:spcPts val="3300"/>
              </a:lnSpc>
              <a:spcBef>
                <a:spcPct val="0"/>
              </a:spcBef>
              <a:buNone/>
            </a:pPr>
            <a:r>
              <a:rPr lang="de-DE" altLang="de-DE" sz="2400" dirty="0">
                <a:solidFill>
                  <a:srgbClr val="000000"/>
                </a:solidFill>
                <a:latin typeface="Arial" panose="020B0604020202020204" pitchFamily="34" charset="0"/>
              </a:rPr>
              <a:t>„Allgemeine Geschäftsbedingungen sind nicht allein deshalb intransparent, weil sie nicht in der Muttersprache des Vertragspartners gefasst sind. Wer sich auf einen Arbeitsvertrag in fremder Sprache einlässt, trägt grundsätzlich auch das Sprachrisiko..“ </a:t>
            </a:r>
          </a:p>
        </p:txBody>
      </p:sp>
    </p:spTree>
    <p:extLst>
      <p:ext uri="{BB962C8B-B14F-4D97-AF65-F5344CB8AC3E}">
        <p14:creationId xmlns:p14="http://schemas.microsoft.com/office/powerpoint/2010/main" val="31365075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hteck 2"/>
          <p:cNvSpPr>
            <a:spLocks noChangeArrowheads="1"/>
          </p:cNvSpPr>
          <p:nvPr/>
        </p:nvSpPr>
        <p:spPr bwMode="auto">
          <a:xfrm>
            <a:off x="560388" y="363538"/>
            <a:ext cx="8496300" cy="3870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dirty="0">
                <a:solidFill>
                  <a:srgbClr val="000000"/>
                </a:solidFill>
                <a:latin typeface="Arial" panose="020B0604020202020204" pitchFamily="34" charset="0"/>
              </a:rPr>
              <a:t>Dazu passt: </a:t>
            </a:r>
          </a:p>
          <a:p>
            <a:pPr>
              <a:spcBef>
                <a:spcPct val="0"/>
              </a:spcBef>
              <a:buFontTx/>
              <a:buNone/>
            </a:pPr>
            <a:endParaRPr lang="de-DE" altLang="de-DE" sz="2400" b="1" dirty="0">
              <a:solidFill>
                <a:srgbClr val="000000"/>
              </a:solidFill>
              <a:latin typeface="Arial" panose="020B0604020202020204" pitchFamily="34" charset="0"/>
            </a:endParaRPr>
          </a:p>
          <a:p>
            <a:pPr algn="just">
              <a:lnSpc>
                <a:spcPts val="3300"/>
              </a:lnSpc>
              <a:spcBef>
                <a:spcPct val="0"/>
              </a:spcBef>
              <a:buNone/>
            </a:pPr>
            <a:r>
              <a:rPr lang="de-DE" altLang="de-DE" sz="2400" b="1" dirty="0">
                <a:solidFill>
                  <a:srgbClr val="000000"/>
                </a:solidFill>
                <a:latin typeface="Arial" panose="020B0604020202020204" pitchFamily="34" charset="0"/>
              </a:rPr>
              <a:t>BAG 20.8.2014, NZA 2014, 1333</a:t>
            </a:r>
          </a:p>
          <a:p>
            <a:pPr algn="just">
              <a:lnSpc>
                <a:spcPts val="3300"/>
              </a:lnSpc>
              <a:spcBef>
                <a:spcPct val="0"/>
              </a:spcBef>
              <a:spcAft>
                <a:spcPts val="600"/>
              </a:spcAft>
              <a:buNone/>
            </a:pPr>
            <a:r>
              <a:rPr lang="de-DE" altLang="de-DE" sz="2400" b="1" dirty="0">
                <a:solidFill>
                  <a:srgbClr val="000000"/>
                </a:solidFill>
                <a:latin typeface="Arial" panose="020B0604020202020204" pitchFamily="34" charset="0"/>
              </a:rPr>
              <a:t>Orientierungssatz Nr. 2</a:t>
            </a:r>
          </a:p>
          <a:p>
            <a:pPr algn="just">
              <a:lnSpc>
                <a:spcPts val="3300"/>
              </a:lnSpc>
              <a:spcBef>
                <a:spcPct val="0"/>
              </a:spcBef>
              <a:buNone/>
            </a:pPr>
            <a:r>
              <a:rPr lang="de-DE" altLang="de-DE" sz="2400" dirty="0">
                <a:solidFill>
                  <a:srgbClr val="000000"/>
                </a:solidFill>
                <a:latin typeface="Arial" panose="020B0604020202020204" pitchFamily="34" charset="0"/>
              </a:rPr>
              <a:t>„Jedenfalls in einem international tätigen IT-Unternehmen führt alleine die Verwendung englischer Begriffe oder einer deutsch-englischen Kunstsprache („Denglisch“) in den Bestimmungen einer Gesamtzusage nicht zur Intransparenz solcher Klauseln.“ </a:t>
            </a:r>
          </a:p>
        </p:txBody>
      </p:sp>
    </p:spTree>
    <p:extLst>
      <p:ext uri="{BB962C8B-B14F-4D97-AF65-F5344CB8AC3E}">
        <p14:creationId xmlns:p14="http://schemas.microsoft.com/office/powerpoint/2010/main" val="7462656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hteck 2"/>
          <p:cNvSpPr>
            <a:spLocks noChangeArrowheads="1"/>
          </p:cNvSpPr>
          <p:nvPr/>
        </p:nvSpPr>
        <p:spPr bwMode="auto">
          <a:xfrm>
            <a:off x="560388" y="363538"/>
            <a:ext cx="8496300" cy="464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dirty="0">
                <a:solidFill>
                  <a:srgbClr val="000000"/>
                </a:solidFill>
                <a:latin typeface="Arial" panose="020B0604020202020204" pitchFamily="34" charset="0"/>
              </a:rPr>
              <a:t>Beispiel 2: Ausschlussfristen</a:t>
            </a:r>
          </a:p>
          <a:p>
            <a:pPr>
              <a:spcBef>
                <a:spcPct val="0"/>
              </a:spcBef>
              <a:buFontTx/>
              <a:buNone/>
            </a:pPr>
            <a:endParaRPr lang="de-DE" altLang="de-DE" sz="2400" b="1" dirty="0">
              <a:solidFill>
                <a:srgbClr val="000000"/>
              </a:solidFill>
              <a:latin typeface="Arial" panose="020B0604020202020204" pitchFamily="34" charset="0"/>
            </a:endParaRPr>
          </a:p>
          <a:p>
            <a:pPr algn="just">
              <a:lnSpc>
                <a:spcPts val="3300"/>
              </a:lnSpc>
              <a:spcBef>
                <a:spcPct val="0"/>
              </a:spcBef>
              <a:buNone/>
            </a:pPr>
            <a:r>
              <a:rPr lang="de-DE" altLang="de-DE" sz="2400" b="1" dirty="0">
                <a:solidFill>
                  <a:srgbClr val="000000"/>
                </a:solidFill>
                <a:latin typeface="Arial" panose="020B0604020202020204" pitchFamily="34" charset="0"/>
              </a:rPr>
              <a:t>BAG 25.5.2005, NZA 2005, 1111 (1113)</a:t>
            </a:r>
          </a:p>
          <a:p>
            <a:pPr algn="just">
              <a:lnSpc>
                <a:spcPts val="3300"/>
              </a:lnSpc>
              <a:spcBef>
                <a:spcPct val="0"/>
              </a:spcBef>
              <a:buNone/>
            </a:pPr>
            <a:r>
              <a:rPr lang="de-DE" altLang="de-DE" sz="2400" dirty="0">
                <a:solidFill>
                  <a:srgbClr val="000000"/>
                </a:solidFill>
                <a:latin typeface="Arial" panose="020B0604020202020204" pitchFamily="34" charset="0"/>
              </a:rPr>
              <a:t>„§ 10 des Arbeitsvertrags verstößt nicht gegen das Trans-</a:t>
            </a:r>
            <a:r>
              <a:rPr lang="de-DE" altLang="de-DE" sz="2400" dirty="0" err="1">
                <a:solidFill>
                  <a:srgbClr val="000000"/>
                </a:solidFill>
                <a:latin typeface="Arial" panose="020B0604020202020204" pitchFamily="34" charset="0"/>
              </a:rPr>
              <a:t>parenzgebot</a:t>
            </a:r>
            <a:r>
              <a:rPr lang="de-DE" altLang="de-DE" sz="2400" dirty="0">
                <a:solidFill>
                  <a:srgbClr val="000000"/>
                </a:solidFill>
                <a:latin typeface="Arial" panose="020B0604020202020204" pitchFamily="34" charset="0"/>
              </a:rPr>
              <a:t> des § 307 I 2 BGB. Zwar heißt es nicht ausdrücklich, dass Ansprüche verfallen, wenn sie nicht rechtzeitig eingeklagt werden. Doch ergibt sich dies deutlich aus der Überschrift „Ausschlussfrist” und der zwingenden Anordnung einer Klageerhebung. Die Klausel lässt die mit ihr verbundenen Nachteile soweit erkennen, wie dies nach den Umständen gefordert werden kann.“ </a:t>
            </a:r>
          </a:p>
        </p:txBody>
      </p:sp>
    </p:spTree>
    <p:extLst>
      <p:ext uri="{BB962C8B-B14F-4D97-AF65-F5344CB8AC3E}">
        <p14:creationId xmlns:p14="http://schemas.microsoft.com/office/powerpoint/2010/main" val="43242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hteck 2"/>
          <p:cNvSpPr>
            <a:spLocks noChangeArrowheads="1"/>
          </p:cNvSpPr>
          <p:nvPr/>
        </p:nvSpPr>
        <p:spPr bwMode="auto">
          <a:xfrm>
            <a:off x="560388" y="-26988"/>
            <a:ext cx="8856662" cy="658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dirty="0">
                <a:solidFill>
                  <a:srgbClr val="000000"/>
                </a:solidFill>
                <a:latin typeface="Arial" panose="020B0604020202020204" pitchFamily="34" charset="0"/>
              </a:rPr>
              <a:t>Beispiel 3: Anrechnungsvorbehalt</a:t>
            </a:r>
          </a:p>
          <a:p>
            <a:pPr>
              <a:spcBef>
                <a:spcPct val="0"/>
              </a:spcBef>
              <a:buFontTx/>
              <a:buNone/>
            </a:pPr>
            <a:endParaRPr lang="de-DE" altLang="de-DE" sz="2400" b="1" dirty="0">
              <a:solidFill>
                <a:srgbClr val="000000"/>
              </a:solidFill>
              <a:latin typeface="Arial" panose="020B0604020202020204" pitchFamily="34" charset="0"/>
            </a:endParaRPr>
          </a:p>
          <a:p>
            <a:pPr algn="just">
              <a:spcBef>
                <a:spcPct val="0"/>
              </a:spcBef>
              <a:buFontTx/>
              <a:buNone/>
            </a:pPr>
            <a:r>
              <a:rPr lang="de-DE" altLang="de-DE" sz="2200" b="1" dirty="0">
                <a:solidFill>
                  <a:srgbClr val="000000"/>
                </a:solidFill>
                <a:latin typeface="Arial" panose="020B0604020202020204" pitchFamily="34" charset="0"/>
              </a:rPr>
              <a:t>BAG 27.8.2008, NZA 2009, 49 (52)</a:t>
            </a:r>
          </a:p>
          <a:p>
            <a:pPr algn="just">
              <a:spcBef>
                <a:spcPct val="0"/>
              </a:spcBef>
              <a:buFontTx/>
              <a:buNone/>
            </a:pPr>
            <a:r>
              <a:rPr lang="de-DE" altLang="de-DE" sz="2200" dirty="0">
                <a:solidFill>
                  <a:srgbClr val="000000"/>
                </a:solidFill>
                <a:latin typeface="Arial" panose="020B0604020202020204" pitchFamily="34" charset="0"/>
              </a:rPr>
              <a:t>„Der </a:t>
            </a:r>
            <a:r>
              <a:rPr lang="de-DE" altLang="de-DE" sz="2200" b="1" dirty="0">
                <a:solidFill>
                  <a:srgbClr val="000000"/>
                </a:solidFill>
                <a:latin typeface="Arial" panose="020B0604020202020204" pitchFamily="34" charset="0"/>
              </a:rPr>
              <a:t>Anrechnungsvorbehalt</a:t>
            </a:r>
            <a:r>
              <a:rPr lang="de-DE" altLang="de-DE" sz="2200" dirty="0">
                <a:solidFill>
                  <a:srgbClr val="000000"/>
                </a:solidFill>
                <a:latin typeface="Arial" panose="020B0604020202020204" pitchFamily="34" charset="0"/>
              </a:rPr>
              <a:t> ist </a:t>
            </a:r>
            <a:r>
              <a:rPr lang="de-DE" altLang="de-DE" sz="2200" b="1" dirty="0">
                <a:solidFill>
                  <a:srgbClr val="000000"/>
                </a:solidFill>
                <a:latin typeface="Arial" panose="020B0604020202020204" pitchFamily="34" charset="0"/>
              </a:rPr>
              <a:t>bereits mit der Vereinbarung einer übertariflichen Vergütung</a:t>
            </a:r>
            <a:r>
              <a:rPr lang="de-DE" altLang="de-DE" sz="2200" dirty="0">
                <a:solidFill>
                  <a:srgbClr val="000000"/>
                </a:solidFill>
                <a:latin typeface="Arial" panose="020B0604020202020204" pitchFamily="34" charset="0"/>
              </a:rPr>
              <a:t> </a:t>
            </a:r>
            <a:r>
              <a:rPr lang="de-DE" altLang="de-DE" sz="2200" b="1" dirty="0">
                <a:solidFill>
                  <a:srgbClr val="000000"/>
                </a:solidFill>
                <a:latin typeface="Arial" panose="020B0604020202020204" pitchFamily="34" charset="0"/>
              </a:rPr>
              <a:t>oder Zulage hinreichend klar ersichtlich</a:t>
            </a:r>
            <a:r>
              <a:rPr lang="de-DE" altLang="de-DE" sz="2200" dirty="0">
                <a:solidFill>
                  <a:srgbClr val="000000"/>
                </a:solidFill>
                <a:latin typeface="Arial" panose="020B0604020202020204" pitchFamily="34" charset="0"/>
              </a:rPr>
              <a:t>. Das Transparenzgebot verlangt von dem Verwender nicht, alle gesetzlichen Folgen einer Vereinbarung ausdrücklich zu regeln. Ein verständiger Arbeitnehmer kann nicht annehmen, eine übertarifliche Zulage diene einem besonderen Zweck und sei von der jeweiligen Höhe des Tariflohns unabhängig. Dem durchschnittlichen Arbeitnehmer ist hinreichend klar, dass die Anrechnung gerade bei allgemeinen Tariflohnerhöhungen möglich sein soll. Das ist nicht nur Vertragsinhalt, sondern geradezu der Sinn einer allgemeinen übertariflichen Zulage. Bei einer Anrechnung verschiebt sich lediglich das Verhältnis von übertariflichen zu tariflichen Entgeltbestandteilen. Das Fehlen eines ausdrücklichen Hinweises auf den Anrechnungsvorbehalt hält den Arbeitnehmer schließlich nicht von der Wahrnehmung von Rechten ab. Der Arbeitnehmer behält vielmehr seinen Anspruch auf die bisherige Vergütung.“</a:t>
            </a:r>
          </a:p>
        </p:txBody>
      </p:sp>
    </p:spTree>
    <p:extLst>
      <p:ext uri="{BB962C8B-B14F-4D97-AF65-F5344CB8AC3E}">
        <p14:creationId xmlns:p14="http://schemas.microsoft.com/office/powerpoint/2010/main" val="3107718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hteck 2"/>
          <p:cNvSpPr>
            <a:spLocks noChangeArrowheads="1"/>
          </p:cNvSpPr>
          <p:nvPr/>
        </p:nvSpPr>
        <p:spPr bwMode="auto">
          <a:xfrm>
            <a:off x="560388" y="-26988"/>
            <a:ext cx="8856662" cy="637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de-DE" altLang="de-DE" sz="2400" b="1" dirty="0">
              <a:solidFill>
                <a:srgbClr val="000000"/>
              </a:solidFill>
              <a:latin typeface="Arial" panose="020B0604020202020204" pitchFamily="34" charset="0"/>
            </a:endParaRPr>
          </a:p>
          <a:p>
            <a:pPr algn="just">
              <a:spcBef>
                <a:spcPct val="0"/>
              </a:spcBef>
              <a:buFontTx/>
              <a:buNone/>
            </a:pPr>
            <a:r>
              <a:rPr lang="de-DE" altLang="de-DE" sz="2400" b="1" dirty="0">
                <a:solidFill>
                  <a:srgbClr val="000000"/>
                </a:solidFill>
                <a:latin typeface="Arial" panose="020B0604020202020204" pitchFamily="34" charset="0"/>
              </a:rPr>
              <a:t>Zutreffende Kritik bei </a:t>
            </a:r>
            <a:r>
              <a:rPr lang="de-DE" altLang="de-DE" sz="2400" b="1" dirty="0" err="1">
                <a:solidFill>
                  <a:srgbClr val="000000"/>
                </a:solidFill>
                <a:latin typeface="Arial" panose="020B0604020202020204" pitchFamily="34" charset="0"/>
              </a:rPr>
              <a:t>ErfK</a:t>
            </a:r>
            <a:r>
              <a:rPr lang="de-DE" altLang="de-DE" sz="2400" b="1" dirty="0">
                <a:solidFill>
                  <a:srgbClr val="000000"/>
                </a:solidFill>
                <a:latin typeface="Arial" panose="020B0604020202020204" pitchFamily="34" charset="0"/>
              </a:rPr>
              <a:t>-</a:t>
            </a:r>
            <a:r>
              <a:rPr lang="de-DE" altLang="de-DE" sz="2400" b="1" i="1" dirty="0">
                <a:solidFill>
                  <a:srgbClr val="000000"/>
                </a:solidFill>
                <a:latin typeface="Arial" panose="020B0604020202020204" pitchFamily="34" charset="0"/>
              </a:rPr>
              <a:t>Preis</a:t>
            </a:r>
            <a:r>
              <a:rPr lang="de-DE" altLang="de-DE" sz="2400" b="1" dirty="0">
                <a:solidFill>
                  <a:srgbClr val="000000"/>
                </a:solidFill>
                <a:latin typeface="Arial" panose="020B0604020202020204" pitchFamily="34" charset="0"/>
              </a:rPr>
              <a:t>, §§ 305-310 BGB </a:t>
            </a:r>
            <a:r>
              <a:rPr lang="de-DE" altLang="de-DE" sz="2400" b="1" dirty="0" err="1">
                <a:solidFill>
                  <a:srgbClr val="000000"/>
                </a:solidFill>
                <a:latin typeface="Arial" panose="020B0604020202020204" pitchFamily="34" charset="0"/>
              </a:rPr>
              <a:t>Rdnr</a:t>
            </a:r>
            <a:r>
              <a:rPr lang="de-DE" altLang="de-DE" sz="2400" b="1" dirty="0">
                <a:solidFill>
                  <a:srgbClr val="000000"/>
                </a:solidFill>
                <a:latin typeface="Arial" panose="020B0604020202020204" pitchFamily="34" charset="0"/>
              </a:rPr>
              <a:t>. 65: </a:t>
            </a:r>
            <a:r>
              <a:rPr lang="de-DE" altLang="de-DE" sz="2400" dirty="0">
                <a:solidFill>
                  <a:srgbClr val="000000"/>
                </a:solidFill>
                <a:latin typeface="Arial" panose="020B0604020202020204" pitchFamily="34" charset="0"/>
              </a:rPr>
              <a:t>„Hier folgt aus dem Wort `übertariflich´ noch kein transparenter Anrechnungsvorbehalt. Ebenso wenig wie aus dem Wort „freiwillig“ kann ein Arbeitnehmer allein aus dem Wort `übertariflich´ bei objektiver Betrachtung erkennen, dass die gewährte Vergünstigung durch welchen Vorbehalt auch immer entzogen werden kann. Eine andere Sicht des BAG wäre fehlerhaft, und mit den entwickelten Linien des Transparenzgebots in vergleichbaren Fallgestaltungen nicht zu vereinbaren.“ </a:t>
            </a:r>
          </a:p>
          <a:p>
            <a:pPr>
              <a:spcBef>
                <a:spcPct val="0"/>
              </a:spcBef>
              <a:buFontTx/>
              <a:buNone/>
            </a:pPr>
            <a:endParaRPr lang="de-DE" altLang="de-DE" sz="2400" dirty="0">
              <a:solidFill>
                <a:srgbClr val="000000"/>
              </a:solidFill>
              <a:latin typeface="Arial" panose="020B0604020202020204" pitchFamily="34" charset="0"/>
            </a:endParaRPr>
          </a:p>
          <a:p>
            <a:pPr algn="just">
              <a:spcBef>
                <a:spcPct val="0"/>
              </a:spcBef>
              <a:buFontTx/>
              <a:buNone/>
            </a:pPr>
            <a:r>
              <a:rPr lang="de-DE" altLang="de-DE" sz="2400" dirty="0">
                <a:solidFill>
                  <a:srgbClr val="000000"/>
                </a:solidFill>
                <a:latin typeface="Arial" panose="020B0604020202020204" pitchFamily="34" charset="0"/>
              </a:rPr>
              <a:t>Nicht überzeugend auch die in </a:t>
            </a:r>
            <a:r>
              <a:rPr lang="de-DE" altLang="de-DE" sz="2400" b="1" dirty="0">
                <a:solidFill>
                  <a:srgbClr val="000000"/>
                </a:solidFill>
                <a:latin typeface="Arial" panose="020B0604020202020204" pitchFamily="34" charset="0"/>
              </a:rPr>
              <a:t>BAG 1.3.2006, NZA 2006, 746 (749) </a:t>
            </a:r>
            <a:r>
              <a:rPr lang="de-DE" altLang="de-DE" sz="2400" dirty="0">
                <a:solidFill>
                  <a:srgbClr val="000000"/>
                </a:solidFill>
                <a:latin typeface="Arial" panose="020B0604020202020204" pitchFamily="34" charset="0"/>
              </a:rPr>
              <a:t>gegebene Begründung: „Anrechnungsvorbehalte sind in arbeitsvertraglichen Vergütungsabreden seit Jahrzehnten gang und gäbe. Sie stellen eine Besonderheit des Arbeitsrechts dar, die gem. § 310 IV 2 BGB angemessen zu berücksichtigen ist.“</a:t>
            </a:r>
          </a:p>
        </p:txBody>
      </p:sp>
    </p:spTree>
    <p:extLst>
      <p:ext uri="{BB962C8B-B14F-4D97-AF65-F5344CB8AC3E}">
        <p14:creationId xmlns:p14="http://schemas.microsoft.com/office/powerpoint/2010/main" val="24740265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hteck 2"/>
          <p:cNvSpPr>
            <a:spLocks noChangeArrowheads="1"/>
          </p:cNvSpPr>
          <p:nvPr/>
        </p:nvSpPr>
        <p:spPr bwMode="auto">
          <a:xfrm>
            <a:off x="103517" y="-26988"/>
            <a:ext cx="9670211" cy="6601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spcAft>
                <a:spcPts val="1200"/>
              </a:spcAft>
              <a:buFontTx/>
              <a:buNone/>
            </a:pPr>
            <a:r>
              <a:rPr lang="de-DE" altLang="de-DE" sz="2400" b="1" dirty="0">
                <a:solidFill>
                  <a:srgbClr val="000000"/>
                </a:solidFill>
                <a:latin typeface="Arial" panose="020B0604020202020204" pitchFamily="34" charset="0"/>
              </a:rPr>
              <a:t>Beispiel 4: Betriebsvereinbarungsoffene Vertragsgestaltung</a:t>
            </a:r>
          </a:p>
          <a:p>
            <a:pPr>
              <a:spcBef>
                <a:spcPct val="0"/>
              </a:spcBef>
              <a:buFontTx/>
              <a:buNone/>
            </a:pPr>
            <a:r>
              <a:rPr lang="de-DE" altLang="de-DE" sz="2400" b="1" dirty="0">
                <a:solidFill>
                  <a:srgbClr val="000000"/>
                </a:solidFill>
                <a:latin typeface="Arial" panose="020B0604020202020204" pitchFamily="34" charset="0"/>
              </a:rPr>
              <a:t>BAG 5.3.2013 - 1 AZR 417/12, NZA 2013, 916 (921) (zustimmend</a:t>
            </a:r>
          </a:p>
          <a:p>
            <a:pPr>
              <a:spcBef>
                <a:spcPct val="0"/>
              </a:spcBef>
              <a:spcAft>
                <a:spcPts val="600"/>
              </a:spcAft>
              <a:buFontTx/>
              <a:buNone/>
            </a:pPr>
            <a:r>
              <a:rPr lang="de-DE" altLang="de-DE" sz="2400" b="1" dirty="0">
                <a:solidFill>
                  <a:srgbClr val="000000"/>
                </a:solidFill>
                <a:latin typeface="Arial" panose="020B0604020202020204" pitchFamily="34" charset="0"/>
              </a:rPr>
              <a:t>BAG 25.5.2016 - 5 AZR 135/16, NZA 2016, 1327 </a:t>
            </a:r>
            <a:r>
              <a:rPr lang="de-DE" altLang="de-DE" sz="2400" b="1" dirty="0" err="1">
                <a:solidFill>
                  <a:srgbClr val="000000"/>
                </a:solidFill>
                <a:latin typeface="Arial" panose="020B0604020202020204" pitchFamily="34" charset="0"/>
              </a:rPr>
              <a:t>Rn</a:t>
            </a:r>
            <a:r>
              <a:rPr lang="de-DE" altLang="de-DE" sz="2400" b="1" dirty="0">
                <a:solidFill>
                  <a:srgbClr val="000000"/>
                </a:solidFill>
                <a:latin typeface="Arial" panose="020B0604020202020204" pitchFamily="34" charset="0"/>
              </a:rPr>
              <a:t>. 52)</a:t>
            </a:r>
          </a:p>
          <a:p>
            <a:pPr algn="just">
              <a:spcBef>
                <a:spcPct val="0"/>
              </a:spcBef>
              <a:buFontTx/>
              <a:buNone/>
            </a:pPr>
            <a:r>
              <a:rPr lang="de-DE" altLang="de-DE" sz="2400" dirty="0">
                <a:solidFill>
                  <a:srgbClr val="000000"/>
                </a:solidFill>
                <a:latin typeface="Arial" panose="020B0604020202020204" pitchFamily="34" charset="0"/>
              </a:rPr>
              <a:t>„Die Arbeitsvertragsparteien können ihre vertraglichen Absprachen dahingehend gestalten, dass sie einer Abänderung durch betriebliche Normen unterliegen. Das kann ausdrücklich oder bei entsprechenden Begleitumständen konkludent erfolgen und ist nicht nur bei betrieb-</a:t>
            </a:r>
            <a:r>
              <a:rPr lang="de-DE" altLang="de-DE" sz="2400" dirty="0" err="1">
                <a:solidFill>
                  <a:srgbClr val="000000"/>
                </a:solidFill>
                <a:latin typeface="Arial" panose="020B0604020202020204" pitchFamily="34" charset="0"/>
              </a:rPr>
              <a:t>lichen</a:t>
            </a:r>
            <a:r>
              <a:rPr lang="de-DE" altLang="de-DE" sz="2400" dirty="0">
                <a:solidFill>
                  <a:srgbClr val="000000"/>
                </a:solidFill>
                <a:latin typeface="Arial" panose="020B0604020202020204" pitchFamily="34" charset="0"/>
              </a:rPr>
              <a:t> Einheitsregelungen und Gesamtzusagen möglich, sondern auch bei einzelvertraglichen Abreden. Eine solche konkludente </a:t>
            </a:r>
            <a:r>
              <a:rPr lang="de-DE" altLang="de-DE" sz="2400" dirty="0" err="1">
                <a:solidFill>
                  <a:srgbClr val="000000"/>
                </a:solidFill>
                <a:latin typeface="Arial" panose="020B0604020202020204" pitchFamily="34" charset="0"/>
              </a:rPr>
              <a:t>Ver-einbarung</a:t>
            </a:r>
            <a:r>
              <a:rPr lang="de-DE" altLang="de-DE" sz="2400" dirty="0">
                <a:solidFill>
                  <a:srgbClr val="000000"/>
                </a:solidFill>
                <a:latin typeface="Arial" panose="020B0604020202020204" pitchFamily="34" charset="0"/>
              </a:rPr>
              <a:t> ist regelmäßig anzunehmen, wenn der Vertragsgegenstand in AGB enthalten ist und einen kollektiven Bezug hat. Mit der </a:t>
            </a:r>
            <a:r>
              <a:rPr lang="de-DE" altLang="de-DE" sz="2400" dirty="0" err="1">
                <a:solidFill>
                  <a:srgbClr val="000000"/>
                </a:solidFill>
                <a:latin typeface="Arial" panose="020B0604020202020204" pitchFamily="34" charset="0"/>
              </a:rPr>
              <a:t>Verwen</a:t>
            </a:r>
            <a:r>
              <a:rPr lang="de-DE" altLang="de-DE" sz="2400" dirty="0">
                <a:solidFill>
                  <a:srgbClr val="000000"/>
                </a:solidFill>
                <a:latin typeface="Arial" panose="020B0604020202020204" pitchFamily="34" charset="0"/>
              </a:rPr>
              <a:t>-dung von AGB macht der Arbeitgeber für den Arbeitnehmer erkennbar deutlich, dass im Betrieb einheitliche Vertragsbedingungen gelten sol-</a:t>
            </a:r>
            <a:r>
              <a:rPr lang="de-DE" altLang="de-DE" sz="2400" dirty="0" err="1">
                <a:solidFill>
                  <a:srgbClr val="000000"/>
                </a:solidFill>
                <a:latin typeface="Arial" panose="020B0604020202020204" pitchFamily="34" charset="0"/>
              </a:rPr>
              <a:t>len</a:t>
            </a:r>
            <a:r>
              <a:rPr lang="de-DE" altLang="de-DE" sz="2400" dirty="0">
                <a:solidFill>
                  <a:srgbClr val="000000"/>
                </a:solidFill>
                <a:latin typeface="Arial" panose="020B0604020202020204" pitchFamily="34" charset="0"/>
              </a:rPr>
              <a:t>. (…) Etwas Anderes gilt nur dann, wenn Arbeitgeber und Arbeit-nehmer ausdrücklich Vertragsbedingungen vereinbaren, die </a:t>
            </a:r>
            <a:r>
              <a:rPr lang="de-DE" altLang="de-DE" sz="2400" dirty="0" err="1">
                <a:solidFill>
                  <a:srgbClr val="000000"/>
                </a:solidFill>
                <a:latin typeface="Arial" panose="020B0604020202020204" pitchFamily="34" charset="0"/>
              </a:rPr>
              <a:t>unab-hängig</a:t>
            </a:r>
            <a:r>
              <a:rPr lang="de-DE" altLang="de-DE" sz="2400" dirty="0">
                <a:solidFill>
                  <a:srgbClr val="000000"/>
                </a:solidFill>
                <a:latin typeface="Arial" panose="020B0604020202020204" pitchFamily="34" charset="0"/>
              </a:rPr>
              <a:t> von einer für den Betrieb geltenden normativen Regelung An-wendung finden sollen.“</a:t>
            </a:r>
          </a:p>
        </p:txBody>
      </p:sp>
    </p:spTree>
    <p:extLst>
      <p:ext uri="{BB962C8B-B14F-4D97-AF65-F5344CB8AC3E}">
        <p14:creationId xmlns:p14="http://schemas.microsoft.com/office/powerpoint/2010/main" val="8934360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hteck 2"/>
          <p:cNvSpPr>
            <a:spLocks noChangeArrowheads="1"/>
          </p:cNvSpPr>
          <p:nvPr/>
        </p:nvSpPr>
        <p:spPr bwMode="auto">
          <a:xfrm>
            <a:off x="381000" y="201612"/>
            <a:ext cx="90360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lnSpc>
                <a:spcPts val="3300"/>
              </a:lnSpc>
              <a:spcBef>
                <a:spcPct val="0"/>
              </a:spcBef>
              <a:buNone/>
            </a:pPr>
            <a:r>
              <a:rPr lang="de-DE" altLang="de-DE" sz="2400" b="1" dirty="0">
                <a:solidFill>
                  <a:srgbClr val="000000"/>
                </a:solidFill>
                <a:latin typeface="Arial" panose="020B0604020202020204" pitchFamily="34" charset="0"/>
              </a:rPr>
              <a:t>Kritik: </a:t>
            </a:r>
            <a:r>
              <a:rPr lang="de-DE" altLang="de-DE" sz="2400" dirty="0">
                <a:solidFill>
                  <a:srgbClr val="000000"/>
                </a:solidFill>
                <a:latin typeface="Arial" panose="020B0604020202020204" pitchFamily="34" charset="0"/>
              </a:rPr>
              <a:t>Für den durchschnittlichen Arbeitnehmer ist nicht ansatzweise erkennbar, dass die gewählte Regelungstechnik (AGB) derart weitreichende Konsequenzen zeitigt, nämlich alle verbürgten Rechtspositionen zur Disposition der Betriebsparteien stellt (wie hier kritisch auch </a:t>
            </a:r>
            <a:r>
              <a:rPr lang="de-DE" altLang="de-DE" sz="2400" i="1" dirty="0">
                <a:solidFill>
                  <a:srgbClr val="000000"/>
                </a:solidFill>
                <a:latin typeface="Arial" panose="020B0604020202020204" pitchFamily="34" charset="0"/>
              </a:rPr>
              <a:t>Preis/</a:t>
            </a:r>
            <a:r>
              <a:rPr lang="de-DE" altLang="de-DE" sz="2400" i="1" dirty="0" err="1">
                <a:solidFill>
                  <a:srgbClr val="000000"/>
                </a:solidFill>
                <a:latin typeface="Arial" panose="020B0604020202020204" pitchFamily="34" charset="0"/>
              </a:rPr>
              <a:t>Ulber</a:t>
            </a:r>
            <a:r>
              <a:rPr lang="de-DE" altLang="de-DE" sz="2400" dirty="0">
                <a:solidFill>
                  <a:srgbClr val="000000"/>
                </a:solidFill>
                <a:latin typeface="Arial" panose="020B0604020202020204" pitchFamily="34" charset="0"/>
              </a:rPr>
              <a:t>, </a:t>
            </a:r>
            <a:r>
              <a:rPr lang="de-DE" altLang="de-DE" sz="2400" dirty="0" err="1">
                <a:solidFill>
                  <a:srgbClr val="000000"/>
                </a:solidFill>
                <a:latin typeface="Arial" panose="020B0604020202020204" pitchFamily="34" charset="0"/>
              </a:rPr>
              <a:t>RdA</a:t>
            </a:r>
            <a:r>
              <a:rPr lang="de-DE" altLang="de-DE" sz="2400" dirty="0">
                <a:solidFill>
                  <a:srgbClr val="000000"/>
                </a:solidFill>
                <a:latin typeface="Arial" panose="020B0604020202020204" pitchFamily="34" charset="0"/>
              </a:rPr>
              <a:t> 2013, 211, 224; kritisch auch </a:t>
            </a:r>
            <a:r>
              <a:rPr lang="de-DE" altLang="de-DE" sz="2400" i="1" dirty="0">
                <a:solidFill>
                  <a:srgbClr val="000000"/>
                </a:solidFill>
                <a:latin typeface="Arial" panose="020B0604020202020204" pitchFamily="34" charset="0"/>
              </a:rPr>
              <a:t>Creutzfeldt</a:t>
            </a:r>
            <a:r>
              <a:rPr lang="de-DE" altLang="de-DE" sz="2400" dirty="0">
                <a:solidFill>
                  <a:srgbClr val="000000"/>
                </a:solidFill>
                <a:latin typeface="Arial" panose="020B0604020202020204" pitchFamily="34" charset="0"/>
              </a:rPr>
              <a:t>, NZA 2018, 1111 und </a:t>
            </a:r>
            <a:r>
              <a:rPr lang="de-DE" altLang="de-DE" sz="2400" i="1" dirty="0">
                <a:solidFill>
                  <a:srgbClr val="000000"/>
                </a:solidFill>
                <a:latin typeface="Arial" panose="020B0604020202020204" pitchFamily="34" charset="0"/>
              </a:rPr>
              <a:t>Waltermann</a:t>
            </a:r>
            <a:r>
              <a:rPr lang="de-DE" altLang="de-DE" sz="2400" dirty="0">
                <a:solidFill>
                  <a:srgbClr val="000000"/>
                </a:solidFill>
                <a:latin typeface="Arial" panose="020B0604020202020204" pitchFamily="34" charset="0"/>
              </a:rPr>
              <a:t>, </a:t>
            </a:r>
            <a:r>
              <a:rPr lang="de-DE" altLang="de-DE" sz="2400" dirty="0" err="1">
                <a:solidFill>
                  <a:srgbClr val="000000"/>
                </a:solidFill>
                <a:latin typeface="Arial" panose="020B0604020202020204" pitchFamily="34" charset="0"/>
              </a:rPr>
              <a:t>RdA</a:t>
            </a:r>
            <a:r>
              <a:rPr lang="de-DE" altLang="de-DE" sz="2400" dirty="0">
                <a:solidFill>
                  <a:srgbClr val="000000"/>
                </a:solidFill>
                <a:latin typeface="Arial" panose="020B0604020202020204" pitchFamily="34" charset="0"/>
              </a:rPr>
              <a:t> 2016, 296; die Rechtsprechung verteidigend </a:t>
            </a:r>
            <a:r>
              <a:rPr lang="de-DE" altLang="de-DE" sz="2400" i="1" dirty="0" err="1">
                <a:solidFill>
                  <a:srgbClr val="000000"/>
                </a:solidFill>
                <a:latin typeface="Arial" panose="020B0604020202020204" pitchFamily="34" charset="0"/>
              </a:rPr>
              <a:t>Linsenmaier</a:t>
            </a:r>
            <a:r>
              <a:rPr lang="de-DE" altLang="de-DE" sz="2400" dirty="0">
                <a:solidFill>
                  <a:srgbClr val="000000"/>
                </a:solidFill>
                <a:latin typeface="Arial" panose="020B0604020202020204" pitchFamily="34" charset="0"/>
              </a:rPr>
              <a:t>, </a:t>
            </a:r>
            <a:r>
              <a:rPr lang="de-DE" altLang="de-DE" sz="2400" dirty="0" err="1">
                <a:solidFill>
                  <a:srgbClr val="000000"/>
                </a:solidFill>
                <a:latin typeface="Arial" panose="020B0604020202020204" pitchFamily="34" charset="0"/>
              </a:rPr>
              <a:t>RdA</a:t>
            </a:r>
            <a:r>
              <a:rPr lang="de-DE" altLang="de-DE" sz="2400" dirty="0">
                <a:solidFill>
                  <a:srgbClr val="000000"/>
                </a:solidFill>
                <a:latin typeface="Arial" panose="020B0604020202020204" pitchFamily="34" charset="0"/>
              </a:rPr>
              <a:t> 2014, 336).</a:t>
            </a:r>
          </a:p>
        </p:txBody>
      </p:sp>
    </p:spTree>
    <p:extLst>
      <p:ext uri="{BB962C8B-B14F-4D97-AF65-F5344CB8AC3E}">
        <p14:creationId xmlns:p14="http://schemas.microsoft.com/office/powerpoint/2010/main" val="3526389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feld 3"/>
          <p:cNvSpPr txBox="1">
            <a:spLocks noChangeArrowheads="1"/>
          </p:cNvSpPr>
          <p:nvPr/>
        </p:nvSpPr>
        <p:spPr bwMode="auto">
          <a:xfrm>
            <a:off x="992188" y="-26988"/>
            <a:ext cx="8424862" cy="706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dirty="0">
                <a:solidFill>
                  <a:srgbClr val="000000"/>
                </a:solidFill>
                <a:latin typeface="Arial" panose="020B0604020202020204" pitchFamily="34" charset="0"/>
              </a:rPr>
              <a:t>Gliederung</a:t>
            </a:r>
          </a:p>
          <a:p>
            <a:pPr>
              <a:spcBef>
                <a:spcPct val="0"/>
              </a:spcBef>
              <a:buFontTx/>
              <a:buNone/>
            </a:pPr>
            <a:endParaRPr lang="de-DE" altLang="de-DE" sz="900" b="1" dirty="0">
              <a:solidFill>
                <a:srgbClr val="000000"/>
              </a:solidFill>
              <a:latin typeface="Arial" panose="020B0604020202020204" pitchFamily="34" charset="0"/>
            </a:endParaRPr>
          </a:p>
          <a:p>
            <a:pPr>
              <a:spcBef>
                <a:spcPct val="0"/>
              </a:spcBef>
              <a:buFontTx/>
              <a:buNone/>
            </a:pPr>
            <a:r>
              <a:rPr lang="de-DE" altLang="de-DE" sz="2000" b="1" dirty="0">
                <a:solidFill>
                  <a:srgbClr val="000000"/>
                </a:solidFill>
                <a:latin typeface="Arial" panose="020B0604020202020204" pitchFamily="34" charset="0"/>
              </a:rPr>
              <a:t>I.   Grundlegendes zum Transparenzgebot</a:t>
            </a:r>
          </a:p>
          <a:p>
            <a:pPr>
              <a:spcBef>
                <a:spcPct val="0"/>
              </a:spcBef>
              <a:buFontTx/>
              <a:buNone/>
            </a:pPr>
            <a:r>
              <a:rPr lang="de-DE" altLang="de-DE" sz="2000" dirty="0">
                <a:solidFill>
                  <a:srgbClr val="000000"/>
                </a:solidFill>
                <a:latin typeface="Arial" panose="020B0604020202020204" pitchFamily="34" charset="0"/>
              </a:rPr>
              <a:t>     1. Herkunft</a:t>
            </a:r>
          </a:p>
          <a:p>
            <a:pPr>
              <a:spcBef>
                <a:spcPct val="0"/>
              </a:spcBef>
              <a:buFontTx/>
              <a:buNone/>
            </a:pPr>
            <a:r>
              <a:rPr lang="de-DE" altLang="de-DE" sz="2000" dirty="0">
                <a:solidFill>
                  <a:srgbClr val="000000"/>
                </a:solidFill>
                <a:latin typeface="Arial" panose="020B0604020202020204" pitchFamily="34" charset="0"/>
              </a:rPr>
              <a:t>     2. Vorrang von Auslegung einschließlich </a:t>
            </a:r>
            <a:r>
              <a:rPr lang="de-DE" altLang="de-DE" sz="2000" dirty="0" err="1">
                <a:solidFill>
                  <a:srgbClr val="000000"/>
                </a:solidFill>
                <a:latin typeface="Arial" panose="020B0604020202020204" pitchFamily="34" charset="0"/>
              </a:rPr>
              <a:t>Unklarheitenregel</a:t>
            </a:r>
            <a:endParaRPr lang="de-DE" altLang="de-DE" sz="2000" dirty="0">
              <a:solidFill>
                <a:srgbClr val="000000"/>
              </a:solidFill>
              <a:latin typeface="Arial" panose="020B0604020202020204" pitchFamily="34" charset="0"/>
            </a:endParaRPr>
          </a:p>
          <a:p>
            <a:pPr>
              <a:spcBef>
                <a:spcPct val="0"/>
              </a:spcBef>
              <a:buFontTx/>
              <a:buNone/>
            </a:pPr>
            <a:r>
              <a:rPr lang="de-DE" altLang="de-DE" sz="2000" dirty="0">
                <a:solidFill>
                  <a:srgbClr val="000000"/>
                </a:solidFill>
                <a:latin typeface="Arial" panose="020B0604020202020204" pitchFamily="34" charset="0"/>
              </a:rPr>
              <a:t>     3. Geltung auch in dem nach § 307 Abs. 3 S. 2 BGB der materiellen </a:t>
            </a:r>
            <a:br>
              <a:rPr lang="de-DE" altLang="de-DE" sz="2000" dirty="0">
                <a:solidFill>
                  <a:srgbClr val="000000"/>
                </a:solidFill>
                <a:latin typeface="Arial" panose="020B0604020202020204" pitchFamily="34" charset="0"/>
              </a:rPr>
            </a:br>
            <a:r>
              <a:rPr lang="de-DE" altLang="de-DE" sz="2000" dirty="0">
                <a:solidFill>
                  <a:srgbClr val="000000"/>
                </a:solidFill>
                <a:latin typeface="Arial" panose="020B0604020202020204" pitchFamily="34" charset="0"/>
              </a:rPr>
              <a:t>         Inhaltskontrolle verschlossenen Bereich</a:t>
            </a:r>
          </a:p>
          <a:p>
            <a:pPr>
              <a:spcBef>
                <a:spcPct val="0"/>
              </a:spcBef>
              <a:buFontTx/>
              <a:buNone/>
            </a:pPr>
            <a:r>
              <a:rPr lang="de-DE" altLang="de-DE" sz="2000" dirty="0">
                <a:solidFill>
                  <a:srgbClr val="000000"/>
                </a:solidFill>
                <a:latin typeface="Arial" panose="020B0604020202020204" pitchFamily="34" charset="0"/>
              </a:rPr>
              <a:t>     4. Maßstab der Transparenzkontrolle</a:t>
            </a:r>
          </a:p>
          <a:p>
            <a:pPr>
              <a:spcBef>
                <a:spcPct val="0"/>
              </a:spcBef>
              <a:buFontTx/>
              <a:buNone/>
            </a:pPr>
            <a:r>
              <a:rPr lang="de-DE" altLang="de-DE" sz="2000" dirty="0">
                <a:solidFill>
                  <a:srgbClr val="000000"/>
                </a:solidFill>
                <a:latin typeface="Arial" panose="020B0604020202020204" pitchFamily="34" charset="0"/>
              </a:rPr>
              <a:t>         a) Verständnishorizont eines durchschnittlichen und verständigen </a:t>
            </a:r>
            <a:br>
              <a:rPr lang="de-DE" altLang="de-DE" sz="2000" dirty="0">
                <a:solidFill>
                  <a:srgbClr val="000000"/>
                </a:solidFill>
                <a:latin typeface="Arial" panose="020B0604020202020204" pitchFamily="34" charset="0"/>
              </a:rPr>
            </a:br>
            <a:r>
              <a:rPr lang="de-DE" altLang="de-DE" sz="2000" dirty="0">
                <a:solidFill>
                  <a:srgbClr val="000000"/>
                </a:solidFill>
                <a:latin typeface="Arial" panose="020B0604020202020204" pitchFamily="34" charset="0"/>
              </a:rPr>
              <a:t>             Arbeitnehmers</a:t>
            </a:r>
          </a:p>
          <a:p>
            <a:pPr>
              <a:spcBef>
                <a:spcPct val="0"/>
              </a:spcBef>
              <a:buFontTx/>
              <a:buNone/>
            </a:pPr>
            <a:r>
              <a:rPr lang="de-DE" altLang="de-DE" sz="2000" dirty="0">
                <a:solidFill>
                  <a:srgbClr val="000000"/>
                </a:solidFill>
                <a:latin typeface="Arial" panose="020B0604020202020204" pitchFamily="34" charset="0"/>
              </a:rPr>
              <a:t>         b) Differenzierung nach typisierbaren Arbeitnehmergruppen</a:t>
            </a:r>
          </a:p>
          <a:p>
            <a:pPr>
              <a:spcBef>
                <a:spcPct val="0"/>
              </a:spcBef>
              <a:buFontTx/>
              <a:buNone/>
            </a:pPr>
            <a:r>
              <a:rPr lang="de-DE" altLang="de-DE" sz="2000" dirty="0">
                <a:solidFill>
                  <a:srgbClr val="000000"/>
                </a:solidFill>
                <a:latin typeface="Arial" panose="020B0604020202020204" pitchFamily="34" charset="0"/>
              </a:rPr>
              <a:t>         c) Berücksichtigung vertragsschlussbegleitender  Umstände </a:t>
            </a:r>
            <a:br>
              <a:rPr lang="de-DE" altLang="de-DE" sz="2000" dirty="0">
                <a:solidFill>
                  <a:srgbClr val="000000"/>
                </a:solidFill>
                <a:latin typeface="Arial" panose="020B0604020202020204" pitchFamily="34" charset="0"/>
              </a:rPr>
            </a:br>
            <a:r>
              <a:rPr lang="de-DE" altLang="de-DE" sz="2000" dirty="0">
                <a:solidFill>
                  <a:srgbClr val="000000"/>
                </a:solidFill>
                <a:latin typeface="Arial" panose="020B0604020202020204" pitchFamily="34" charset="0"/>
              </a:rPr>
              <a:t>             (§ 310 Abs. 3 Nr. 3 BGB)</a:t>
            </a:r>
          </a:p>
          <a:p>
            <a:pPr>
              <a:spcBef>
                <a:spcPct val="0"/>
              </a:spcBef>
              <a:buFontTx/>
              <a:buNone/>
            </a:pPr>
            <a:r>
              <a:rPr lang="de-DE" altLang="de-DE" sz="2000" b="1" dirty="0">
                <a:solidFill>
                  <a:srgbClr val="000000"/>
                </a:solidFill>
                <a:latin typeface="Arial" panose="020B0604020202020204" pitchFamily="34" charset="0"/>
              </a:rPr>
              <a:t>II.  Grenzen des Transparenzgebots</a:t>
            </a:r>
          </a:p>
          <a:p>
            <a:pPr>
              <a:spcBef>
                <a:spcPct val="0"/>
              </a:spcBef>
              <a:buFontTx/>
              <a:buNone/>
            </a:pPr>
            <a:r>
              <a:rPr lang="de-DE" altLang="de-DE" sz="2000" b="1" dirty="0">
                <a:solidFill>
                  <a:srgbClr val="000000"/>
                </a:solidFill>
                <a:latin typeface="Arial" panose="020B0604020202020204" pitchFamily="34" charset="0"/>
              </a:rPr>
              <a:t>III. Ausprägungen des Transparenzgebots und </a:t>
            </a:r>
            <a:br>
              <a:rPr lang="de-DE" altLang="de-DE" sz="2000" b="1" dirty="0">
                <a:solidFill>
                  <a:srgbClr val="000000"/>
                </a:solidFill>
                <a:latin typeface="Arial" panose="020B0604020202020204" pitchFamily="34" charset="0"/>
              </a:rPr>
            </a:br>
            <a:r>
              <a:rPr lang="de-DE" altLang="de-DE" sz="2000" b="1" dirty="0">
                <a:solidFill>
                  <a:srgbClr val="000000"/>
                </a:solidFill>
                <a:latin typeface="Arial" panose="020B0604020202020204" pitchFamily="34" charset="0"/>
              </a:rPr>
              <a:t>     Anwendungsbeispiele aus dem Arbeitsrecht</a:t>
            </a:r>
          </a:p>
          <a:p>
            <a:pPr>
              <a:spcBef>
                <a:spcPct val="0"/>
              </a:spcBef>
              <a:buFontTx/>
              <a:buNone/>
            </a:pPr>
            <a:r>
              <a:rPr lang="de-DE" altLang="de-DE" sz="2000" dirty="0">
                <a:solidFill>
                  <a:srgbClr val="000000"/>
                </a:solidFill>
                <a:latin typeface="Arial" panose="020B0604020202020204" pitchFamily="34" charset="0"/>
              </a:rPr>
              <a:t>     1. Verständlichkeitsgebot</a:t>
            </a:r>
          </a:p>
          <a:p>
            <a:pPr>
              <a:spcBef>
                <a:spcPct val="0"/>
              </a:spcBef>
              <a:buFontTx/>
              <a:buNone/>
            </a:pPr>
            <a:r>
              <a:rPr lang="de-DE" altLang="de-DE" sz="2000" dirty="0">
                <a:solidFill>
                  <a:srgbClr val="000000"/>
                </a:solidFill>
                <a:latin typeface="Arial" panose="020B0604020202020204" pitchFamily="34" charset="0"/>
              </a:rPr>
              <a:t>          Ausschlussfristen, Anrechnungsvorbehalt, betriebsvereinbarungs-</a:t>
            </a:r>
            <a:br>
              <a:rPr lang="de-DE" altLang="de-DE" sz="2000" dirty="0">
                <a:solidFill>
                  <a:srgbClr val="000000"/>
                </a:solidFill>
                <a:latin typeface="Arial" panose="020B0604020202020204" pitchFamily="34" charset="0"/>
              </a:rPr>
            </a:br>
            <a:r>
              <a:rPr lang="de-DE" altLang="de-DE" sz="2000" dirty="0">
                <a:solidFill>
                  <a:srgbClr val="000000"/>
                </a:solidFill>
                <a:latin typeface="Arial" panose="020B0604020202020204" pitchFamily="34" charset="0"/>
              </a:rPr>
              <a:t>          offene Vertragsgestaltung</a:t>
            </a:r>
          </a:p>
          <a:p>
            <a:pPr>
              <a:spcBef>
                <a:spcPct val="0"/>
              </a:spcBef>
              <a:buFontTx/>
              <a:buNone/>
            </a:pPr>
            <a:r>
              <a:rPr lang="de-DE" altLang="de-DE" sz="2000" dirty="0">
                <a:solidFill>
                  <a:srgbClr val="000000"/>
                </a:solidFill>
                <a:latin typeface="Arial" panose="020B0604020202020204" pitchFamily="34" charset="0"/>
              </a:rPr>
              <a:t>     2. Gebot der Widerspruchsfreiheit</a:t>
            </a:r>
          </a:p>
          <a:p>
            <a:pPr>
              <a:spcBef>
                <a:spcPct val="0"/>
              </a:spcBef>
              <a:buFontTx/>
              <a:buNone/>
            </a:pPr>
            <a:r>
              <a:rPr lang="de-DE" altLang="de-DE" sz="2000" dirty="0">
                <a:solidFill>
                  <a:srgbClr val="000000"/>
                </a:solidFill>
                <a:latin typeface="Arial" panose="020B0604020202020204" pitchFamily="34" charset="0"/>
              </a:rPr>
              <a:t>         Kombination von Widerrufs- und Freiwilligkeitsvorbehalt, An-</a:t>
            </a:r>
            <a:br>
              <a:rPr lang="de-DE" altLang="de-DE" sz="2000" dirty="0">
                <a:solidFill>
                  <a:srgbClr val="000000"/>
                </a:solidFill>
                <a:latin typeface="Arial" panose="020B0604020202020204" pitchFamily="34" charset="0"/>
              </a:rPr>
            </a:br>
            <a:r>
              <a:rPr lang="de-DE" altLang="de-DE" sz="2000" dirty="0">
                <a:solidFill>
                  <a:srgbClr val="000000"/>
                </a:solidFill>
                <a:latin typeface="Arial" panose="020B0604020202020204" pitchFamily="34" charset="0"/>
              </a:rPr>
              <a:t>         </a:t>
            </a:r>
            <a:r>
              <a:rPr lang="de-DE" altLang="de-DE" sz="2000" dirty="0" err="1">
                <a:solidFill>
                  <a:srgbClr val="000000"/>
                </a:solidFill>
                <a:latin typeface="Arial" panose="020B0604020202020204" pitchFamily="34" charset="0"/>
              </a:rPr>
              <a:t>spruchseinräumung</a:t>
            </a:r>
            <a:r>
              <a:rPr lang="de-DE" altLang="de-DE" sz="2000" dirty="0">
                <a:solidFill>
                  <a:srgbClr val="000000"/>
                </a:solidFill>
                <a:latin typeface="Arial" panose="020B0604020202020204" pitchFamily="34" charset="0"/>
              </a:rPr>
              <a:t> und nachfolgender Freiwilligkeitsvorbehalt</a:t>
            </a:r>
          </a:p>
          <a:p>
            <a:pPr>
              <a:spcBef>
                <a:spcPct val="0"/>
              </a:spcBef>
              <a:buFontTx/>
              <a:buNone/>
            </a:pPr>
            <a:endParaRPr lang="de-DE" altLang="de-DE" sz="20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5952305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a:spLocks noChangeArrowheads="1"/>
          </p:cNvSpPr>
          <p:nvPr/>
        </p:nvSpPr>
        <p:spPr bwMode="auto">
          <a:xfrm>
            <a:off x="631825" y="260351"/>
            <a:ext cx="8713788" cy="59102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lnSpc>
                <a:spcPct val="150000"/>
              </a:lnSpc>
              <a:spcBef>
                <a:spcPct val="0"/>
              </a:spcBef>
              <a:buFontTx/>
              <a:buNone/>
            </a:pPr>
            <a:r>
              <a:rPr lang="de-DE" altLang="de-DE" sz="2400" dirty="0">
                <a:latin typeface="Arial" panose="020B0604020202020204" pitchFamily="34" charset="0"/>
              </a:rPr>
              <a:t>Dagegen: </a:t>
            </a:r>
          </a:p>
          <a:p>
            <a:pPr algn="just">
              <a:lnSpc>
                <a:spcPct val="150000"/>
              </a:lnSpc>
              <a:spcBef>
                <a:spcPct val="0"/>
              </a:spcBef>
              <a:buFontTx/>
              <a:buNone/>
            </a:pPr>
            <a:r>
              <a:rPr lang="de-DE" altLang="de-DE" sz="2400" b="1" dirty="0">
                <a:latin typeface="Arial" panose="020B0604020202020204" pitchFamily="34" charset="0"/>
              </a:rPr>
              <a:t>BAG 11.4.2018 – 4 AZR 119/17, NZA 2018, 1273</a:t>
            </a:r>
          </a:p>
          <a:p>
            <a:pPr algn="just">
              <a:lnSpc>
                <a:spcPct val="150000"/>
              </a:lnSpc>
              <a:spcBef>
                <a:spcPct val="0"/>
              </a:spcBef>
              <a:buFontTx/>
              <a:buNone/>
            </a:pPr>
            <a:r>
              <a:rPr lang="de-DE" altLang="de-DE" sz="2400" b="1" dirty="0">
                <a:latin typeface="Arial" panose="020B0604020202020204" pitchFamily="34" charset="0"/>
              </a:rPr>
              <a:t>Leitsatz</a:t>
            </a:r>
          </a:p>
          <a:p>
            <a:pPr algn="just">
              <a:lnSpc>
                <a:spcPts val="3600"/>
              </a:lnSpc>
              <a:spcBef>
                <a:spcPct val="0"/>
              </a:spcBef>
              <a:buNone/>
            </a:pPr>
            <a:r>
              <a:rPr lang="de-DE" altLang="de-DE" sz="2400" dirty="0">
                <a:latin typeface="Arial" panose="020B0604020202020204" pitchFamily="34" charset="0"/>
              </a:rPr>
              <a:t>In einem vom Arbeitgeber vorformulierten Arbeitsvertrag geregelte Arbeitsbedingungen sind schon dann nicht – konkludent – „betriebsvereinbarungsoffen“ ausgestaltet, wenn und soweit die Arbeitsvertragsparteien ausdrücklich Vertragsbedingungen vereinbart haben, die unabhängig von einer für den Betrieb geltenden normativen Regelung Anwendung finden sollen. Das ist bei einer einzelvertraglich vereinbarten – dynamischen – Verweisung auf einen Tarifvertrag stets der Fall.</a:t>
            </a:r>
          </a:p>
        </p:txBody>
      </p:sp>
    </p:spTree>
    <p:extLst>
      <p:ext uri="{BB962C8B-B14F-4D97-AF65-F5344CB8AC3E}">
        <p14:creationId xmlns:p14="http://schemas.microsoft.com/office/powerpoint/2010/main" val="24329179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94890" y="183"/>
            <a:ext cx="9811110" cy="7030514"/>
          </a:xfrm>
          <a:prstGeom prst="rect">
            <a:avLst/>
          </a:prstGeom>
        </p:spPr>
        <p:txBody>
          <a:bodyPr wrap="square">
            <a:spAutoFit/>
          </a:bodyPr>
          <a:lstStyle/>
          <a:p>
            <a:pPr>
              <a:spcAft>
                <a:spcPts val="600"/>
              </a:spcAft>
            </a:pPr>
            <a:r>
              <a:rPr lang="de-DE" sz="2000" b="1" dirty="0"/>
              <a:t>Aus den Gründen (</a:t>
            </a:r>
            <a:r>
              <a:rPr lang="de-DE" sz="2000" b="1" dirty="0" err="1"/>
              <a:t>Rn</a:t>
            </a:r>
            <a:r>
              <a:rPr lang="de-DE" sz="2000" b="1" dirty="0"/>
              <a:t>. 55)</a:t>
            </a:r>
          </a:p>
          <a:p>
            <a:pPr algn="just">
              <a:lnSpc>
                <a:spcPts val="2700"/>
              </a:lnSpc>
            </a:pPr>
            <a:r>
              <a:rPr lang="de-DE" sz="2100" dirty="0"/>
              <a:t>Jedenfalls würden sich </a:t>
            </a:r>
            <a:r>
              <a:rPr lang="de-DE" sz="2100" b="1" dirty="0"/>
              <a:t>im Hinblick auf die Anwendung der Transparenzkontrolle nach § 307 I 2 BGB ganz erhebliche Bedenken </a:t>
            </a:r>
            <a:r>
              <a:rPr lang="de-DE" sz="2100" dirty="0"/>
              <a:t>ergeben. Das Transparenzgebot schließt das Bestimmtheitsgebot ein und verlangt, dass die tatbestandlichen Voraussetzungen und Rechtsfolgen so genau beschrieben werden, dass der Vertragspartner des </a:t>
            </a:r>
            <a:r>
              <a:rPr lang="de-DE" sz="2100" dirty="0" err="1"/>
              <a:t>Klauselverwenders</a:t>
            </a:r>
            <a:r>
              <a:rPr lang="de-DE" sz="2100" dirty="0"/>
              <a:t> klar und deutlich erkennen kann, welche Rechte und Pflichten er hat. Das Bestimmtheits-gebot ist verletzt, wenn eine Klausel vermeidbare Unklarheiten und Spielräume für den Verwender enthält. Voraussetzungen und Umfang der Leistungspflicht müssen so bestimmt oder zumindest so bestimmbar sein, dass der Vertrags-partner des Verwenders bereits bei Vertragsschluss erkennen kann, „was auf ihn zukommt“. Dies dürfte bei einem ungeschriebenen und lediglich aus den äußeren Umständen gefolgerten Verzicht auf das Günstigkeitsprinzip als tragendem Rechtsgrundsatz kaum gegeben sein. Der Vorbehalt einer ablösenden „Betriebs-</a:t>
            </a:r>
            <a:r>
              <a:rPr lang="de-DE" sz="2100" dirty="0" err="1"/>
              <a:t>vereinbarungsoffenheit</a:t>
            </a:r>
            <a:r>
              <a:rPr lang="de-DE" sz="2100" dirty="0"/>
              <a:t>“ kann vielmehr nur dann in Betracht kommen, wenn der Arbeitgeber als Verwender der AGB einen solchen hinreichend klar und </a:t>
            </a:r>
            <a:r>
              <a:rPr lang="de-DE" sz="2100" dirty="0" err="1"/>
              <a:t>verständ-lich</a:t>
            </a:r>
            <a:r>
              <a:rPr lang="de-DE" sz="2100" dirty="0"/>
              <a:t> zum Ausdruck gebracht hat. Die Annahme, ein verständiger Arbeitnehmer müsse auch ohne einen entsprechenden ausdrücklichen Vorbehalt des Arbeit-gebers von einer „Betriebsvereinbarungsoffenheit“ ausgehen, dürfte dem nicht genügen.</a:t>
            </a:r>
          </a:p>
        </p:txBody>
      </p:sp>
    </p:spTree>
    <p:extLst>
      <p:ext uri="{BB962C8B-B14F-4D97-AF65-F5344CB8AC3E}">
        <p14:creationId xmlns:p14="http://schemas.microsoft.com/office/powerpoint/2010/main" val="29444793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a:spLocks noChangeArrowheads="1"/>
          </p:cNvSpPr>
          <p:nvPr/>
        </p:nvSpPr>
        <p:spPr bwMode="auto">
          <a:xfrm>
            <a:off x="120770" y="61953"/>
            <a:ext cx="9575321" cy="667875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lnSpc>
                <a:spcPct val="150000"/>
              </a:lnSpc>
              <a:spcBef>
                <a:spcPct val="0"/>
              </a:spcBef>
              <a:buFontTx/>
              <a:buNone/>
            </a:pPr>
            <a:r>
              <a:rPr lang="de-DE" altLang="de-DE" sz="2400" dirty="0">
                <a:latin typeface="Arial" panose="020B0604020202020204" pitchFamily="34" charset="0"/>
              </a:rPr>
              <a:t>Hiergegen nun wiederum: </a:t>
            </a:r>
          </a:p>
          <a:p>
            <a:pPr algn="just">
              <a:lnSpc>
                <a:spcPct val="150000"/>
              </a:lnSpc>
              <a:spcBef>
                <a:spcPct val="0"/>
              </a:spcBef>
              <a:buFontTx/>
              <a:buNone/>
            </a:pPr>
            <a:r>
              <a:rPr lang="de-DE" altLang="de-DE" sz="2400" b="1" dirty="0">
                <a:latin typeface="Arial" panose="020B0604020202020204" pitchFamily="34" charset="0"/>
              </a:rPr>
              <a:t>BAG  30.1.2019 - 5 AZR 450/17, NZA 2019, 1065 </a:t>
            </a:r>
          </a:p>
          <a:p>
            <a:pPr algn="just">
              <a:lnSpc>
                <a:spcPct val="150000"/>
              </a:lnSpc>
              <a:spcBef>
                <a:spcPct val="0"/>
              </a:spcBef>
              <a:buFontTx/>
              <a:buNone/>
            </a:pPr>
            <a:r>
              <a:rPr lang="de-DE" altLang="de-DE" sz="2400" b="1" dirty="0">
                <a:latin typeface="Arial" panose="020B0604020202020204" pitchFamily="34" charset="0"/>
              </a:rPr>
              <a:t>Orientierungssatz Nr. 2</a:t>
            </a:r>
          </a:p>
          <a:p>
            <a:pPr algn="just">
              <a:lnSpc>
                <a:spcPts val="3200"/>
              </a:lnSpc>
              <a:spcBef>
                <a:spcPct val="0"/>
              </a:spcBef>
              <a:buNone/>
            </a:pPr>
            <a:r>
              <a:rPr lang="de-DE" altLang="de-DE" sz="2300" dirty="0">
                <a:latin typeface="Arial" panose="020B0604020202020204" pitchFamily="34" charset="0"/>
              </a:rPr>
              <a:t>Die Arbeitsvertragsparteien können ihre vertraglichen Absprachen dahingehend gestalten, dass sie einer - auch verschlechternden - Abänderung durch betriebliche Normen unterliegen. Das kann ausdrücklich oder bei entsprechenden Begleitumständen konkludent erfolgen. Von der konkludenten Vereinbarung einer solchen „Betriebsvereinbarungsoffenheit" ist regelmäßig auszugehen, wenn der Vertragsgegenstand in Allgemeinen Geschäftsbedingungen enthalten ist und - wie stets bei Gesamtzusagen - einen kollektiven Bezug hat. Das </a:t>
            </a:r>
            <a:r>
              <a:rPr lang="de-DE" altLang="de-DE" sz="2300" b="1" dirty="0">
                <a:latin typeface="Arial" panose="020B0604020202020204" pitchFamily="34" charset="0"/>
              </a:rPr>
              <a:t>Transparenzgebot</a:t>
            </a:r>
            <a:r>
              <a:rPr lang="de-DE" altLang="de-DE" sz="2300" dirty="0">
                <a:latin typeface="Arial" panose="020B0604020202020204" pitchFamily="34" charset="0"/>
              </a:rPr>
              <a:t> des § 307 I 2 BGB </a:t>
            </a:r>
            <a:r>
              <a:rPr lang="de-DE" altLang="de-DE" sz="2300" b="1" dirty="0">
                <a:latin typeface="Arial" panose="020B0604020202020204" pitchFamily="34" charset="0"/>
              </a:rPr>
              <a:t>steht dieser Beurteilung nicht entgegen</a:t>
            </a:r>
            <a:r>
              <a:rPr lang="de-DE" altLang="de-DE" sz="2300" dirty="0">
                <a:latin typeface="Arial" panose="020B0604020202020204" pitchFamily="34" charset="0"/>
              </a:rPr>
              <a:t>.</a:t>
            </a:r>
          </a:p>
          <a:p>
            <a:pPr algn="just">
              <a:lnSpc>
                <a:spcPts val="3200"/>
              </a:lnSpc>
              <a:spcBef>
                <a:spcPct val="0"/>
              </a:spcBef>
              <a:buNone/>
            </a:pPr>
            <a:r>
              <a:rPr lang="de-DE" altLang="de-DE" sz="2300" dirty="0">
                <a:latin typeface="Arial" panose="020B0604020202020204" pitchFamily="34" charset="0"/>
              </a:rPr>
              <a:t>Ferner: </a:t>
            </a:r>
            <a:r>
              <a:rPr lang="de-DE" altLang="de-DE" sz="2300" b="1" dirty="0">
                <a:latin typeface="Arial" panose="020B0604020202020204" pitchFamily="34" charset="0"/>
              </a:rPr>
              <a:t>BAG</a:t>
            </a:r>
            <a:r>
              <a:rPr lang="de-DE" altLang="de-DE" sz="2300" dirty="0">
                <a:latin typeface="Arial" panose="020B0604020202020204" pitchFamily="34" charset="0"/>
              </a:rPr>
              <a:t> </a:t>
            </a:r>
            <a:r>
              <a:rPr lang="de-DE" altLang="de-DE" sz="2300" b="1" dirty="0">
                <a:latin typeface="Arial" panose="020B0604020202020204" pitchFamily="34" charset="0"/>
              </a:rPr>
              <a:t>11.12.2018 – 3 AZR 380/17, NZA 2019, 1082 </a:t>
            </a:r>
            <a:r>
              <a:rPr lang="de-DE" altLang="de-DE" sz="2300" dirty="0">
                <a:latin typeface="Arial" panose="020B0604020202020204" pitchFamily="34" charset="0"/>
              </a:rPr>
              <a:t>für den Bereich der betrieblichen Altersversorgung</a:t>
            </a:r>
          </a:p>
        </p:txBody>
      </p:sp>
    </p:spTree>
    <p:extLst>
      <p:ext uri="{BB962C8B-B14F-4D97-AF65-F5344CB8AC3E}">
        <p14:creationId xmlns:p14="http://schemas.microsoft.com/office/powerpoint/2010/main" val="3689416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feld 3"/>
          <p:cNvSpPr txBox="1">
            <a:spLocks noChangeArrowheads="1"/>
          </p:cNvSpPr>
          <p:nvPr/>
        </p:nvSpPr>
        <p:spPr bwMode="auto">
          <a:xfrm>
            <a:off x="1857376" y="1477371"/>
            <a:ext cx="6551613" cy="452431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lnSpc>
                <a:spcPct val="150000"/>
              </a:lnSpc>
              <a:spcBef>
                <a:spcPct val="0"/>
              </a:spcBef>
              <a:buFontTx/>
              <a:buNone/>
            </a:pPr>
            <a:r>
              <a:rPr lang="de-DE" altLang="de-DE" sz="2400" dirty="0">
                <a:latin typeface="Arial" panose="020B0604020202020204" pitchFamily="34" charset="0"/>
              </a:rPr>
              <a:t>Die Arbeitsvertragsparteien sind sich darüber einig, dass die mit dem Betriebsrat bereits abgeschlossenen und noch abzuschließenden Betriebsvereinbarungen den Regelungen in diesem Vertrag (oder konkreter: über die Sonderzahlung) auch dann vorgehen, wenn die vertragliche Regelung im Einzelfall günstiger  ist.</a:t>
            </a:r>
          </a:p>
        </p:txBody>
      </p:sp>
      <p:sp>
        <p:nvSpPr>
          <p:cNvPr id="11267" name="Textfeld 4"/>
          <p:cNvSpPr txBox="1">
            <a:spLocks noChangeArrowheads="1"/>
          </p:cNvSpPr>
          <p:nvPr/>
        </p:nvSpPr>
        <p:spPr bwMode="auto">
          <a:xfrm>
            <a:off x="1497014" y="260351"/>
            <a:ext cx="727233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e-DE" altLang="de-DE" sz="3600" b="1" dirty="0">
                <a:latin typeface="Arial" panose="020B0604020202020204" pitchFamily="34" charset="0"/>
              </a:rPr>
              <a:t>Betriebsvereinbarungsvorbehalt</a:t>
            </a:r>
          </a:p>
        </p:txBody>
      </p:sp>
    </p:spTree>
    <p:extLst>
      <p:ext uri="{BB962C8B-B14F-4D97-AF65-F5344CB8AC3E}">
        <p14:creationId xmlns:p14="http://schemas.microsoft.com/office/powerpoint/2010/main" val="8912070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568624" y="260648"/>
            <a:ext cx="7128792" cy="523220"/>
          </a:xfrm>
          <a:prstGeom prst="rect">
            <a:avLst/>
          </a:prstGeom>
          <a:solidFill>
            <a:schemeClr val="accent2">
              <a:lumMod val="75000"/>
            </a:schemeClr>
          </a:solidFill>
          <a:effectLst>
            <a:glow rad="228600">
              <a:schemeClr val="accent6">
                <a:satMod val="175000"/>
                <a:alpha val="40000"/>
              </a:schemeClr>
            </a:glow>
          </a:effectLst>
        </p:spPr>
        <p:txBody>
          <a:bodyPr>
            <a:spAutoFit/>
          </a:bodyPr>
          <a:lstStyle/>
          <a:p>
            <a:pPr>
              <a:defRPr/>
            </a:pPr>
            <a:r>
              <a:rPr lang="de-DE" sz="2800" b="1" dirty="0">
                <a:solidFill>
                  <a:srgbClr val="FFFFFF"/>
                </a:solidFill>
                <a:latin typeface="Arial" charset="0"/>
              </a:rPr>
              <a:t>Ausprägungen des Transparenzgebotes</a:t>
            </a:r>
          </a:p>
        </p:txBody>
      </p:sp>
      <p:sp>
        <p:nvSpPr>
          <p:cNvPr id="5" name="Textfeld 4"/>
          <p:cNvSpPr txBox="1">
            <a:spLocks noChangeArrowheads="1"/>
          </p:cNvSpPr>
          <p:nvPr/>
        </p:nvSpPr>
        <p:spPr bwMode="auto">
          <a:xfrm>
            <a:off x="704851" y="1916113"/>
            <a:ext cx="2232025" cy="831850"/>
          </a:xfrm>
          <a:prstGeom prst="rect">
            <a:avLst/>
          </a:prstGeom>
          <a:solidFill>
            <a:srgbClr val="FFCC99"/>
          </a:solidFill>
          <a:ln w="28575">
            <a:solidFill>
              <a:schemeClr val="tx1"/>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a:solidFill>
                  <a:srgbClr val="000000"/>
                </a:solidFill>
                <a:latin typeface="Arial" panose="020B0604020202020204" pitchFamily="34" charset="0"/>
              </a:rPr>
              <a:t>Verständlich-keitsgebot</a:t>
            </a:r>
          </a:p>
        </p:txBody>
      </p:sp>
      <p:cxnSp>
        <p:nvCxnSpPr>
          <p:cNvPr id="7" name="Gerade Verbindung 6"/>
          <p:cNvCxnSpPr>
            <a:cxnSpLocks noChangeShapeType="1"/>
          </p:cNvCxnSpPr>
          <p:nvPr/>
        </p:nvCxnSpPr>
        <p:spPr bwMode="auto">
          <a:xfrm>
            <a:off x="5132388" y="784225"/>
            <a:ext cx="0" cy="4876800"/>
          </a:xfrm>
          <a:prstGeom prst="line">
            <a:avLst/>
          </a:prstGeom>
          <a:noFill/>
          <a:ln w="76200" algn="ctr">
            <a:solidFill>
              <a:schemeClr val="tx2"/>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a:cxnSpLocks noChangeShapeType="1"/>
          </p:cNvCxnSpPr>
          <p:nvPr/>
        </p:nvCxnSpPr>
        <p:spPr bwMode="auto">
          <a:xfrm flipH="1">
            <a:off x="1065214" y="1557338"/>
            <a:ext cx="4067175" cy="0"/>
          </a:xfrm>
          <a:prstGeom prst="line">
            <a:avLst/>
          </a:prstGeom>
          <a:noFill/>
          <a:ln w="76200" algn="ctr">
            <a:solidFill>
              <a:schemeClr val="tx2"/>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Gerade Verbindung mit Pfeil 14"/>
          <p:cNvCxnSpPr>
            <a:cxnSpLocks noChangeShapeType="1"/>
          </p:cNvCxnSpPr>
          <p:nvPr/>
        </p:nvCxnSpPr>
        <p:spPr bwMode="auto">
          <a:xfrm>
            <a:off x="1065213" y="1557339"/>
            <a:ext cx="0" cy="358775"/>
          </a:xfrm>
          <a:prstGeom prst="straightConnector1">
            <a:avLst/>
          </a:prstGeom>
          <a:noFill/>
          <a:ln w="38100" algn="ctr">
            <a:solidFill>
              <a:schemeClr val="tx2"/>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feld 15"/>
          <p:cNvSpPr txBox="1">
            <a:spLocks noChangeArrowheads="1"/>
          </p:cNvSpPr>
          <p:nvPr/>
        </p:nvSpPr>
        <p:spPr bwMode="auto">
          <a:xfrm>
            <a:off x="2073275" y="3573463"/>
            <a:ext cx="2374900" cy="1200150"/>
          </a:xfrm>
          <a:prstGeom prst="rect">
            <a:avLst/>
          </a:prstGeom>
          <a:solidFill>
            <a:srgbClr val="C00000"/>
          </a:solidFill>
          <a:ln w="28575">
            <a:solidFill>
              <a:schemeClr val="tx1"/>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a:solidFill>
                  <a:srgbClr val="FFFFFF"/>
                </a:solidFill>
                <a:latin typeface="Arial" panose="020B0604020202020204" pitchFamily="34" charset="0"/>
              </a:rPr>
              <a:t>Gebot der Widerspruchs-freiheit</a:t>
            </a:r>
          </a:p>
        </p:txBody>
      </p:sp>
      <p:cxnSp>
        <p:nvCxnSpPr>
          <p:cNvPr id="22" name="Gerade Verbindung mit Pfeil 21"/>
          <p:cNvCxnSpPr>
            <a:cxnSpLocks noChangeShapeType="1"/>
          </p:cNvCxnSpPr>
          <p:nvPr/>
        </p:nvCxnSpPr>
        <p:spPr bwMode="auto">
          <a:xfrm flipH="1">
            <a:off x="4448176" y="4005263"/>
            <a:ext cx="684213" cy="0"/>
          </a:xfrm>
          <a:prstGeom prst="straightConnector1">
            <a:avLst/>
          </a:prstGeom>
          <a:noFill/>
          <a:ln w="38100" algn="ctr">
            <a:solidFill>
              <a:schemeClr val="tx2"/>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172017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16"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p:cTn id="19" dur="500" fill="hold"/>
                                        <p:tgtEl>
                                          <p:spTgt spid="22"/>
                                        </p:tgtEl>
                                        <p:attrNameLst>
                                          <p:attrName>ppt_w</p:attrName>
                                        </p:attrNameLst>
                                      </p:cBhvr>
                                      <p:tavLst>
                                        <p:tav tm="0">
                                          <p:val>
                                            <p:fltVal val="0"/>
                                          </p:val>
                                        </p:tav>
                                        <p:tav tm="100000">
                                          <p:val>
                                            <p:strVal val="#ppt_w"/>
                                          </p:val>
                                        </p:tav>
                                      </p:tavLst>
                                    </p:anim>
                                    <p:anim calcmode="lin" valueType="num">
                                      <p:cBhvr>
                                        <p:cTn id="20" dur="500" fill="hold"/>
                                        <p:tgtEl>
                                          <p:spTgt spid="22"/>
                                        </p:tgtEl>
                                        <p:attrNameLst>
                                          <p:attrName>ppt_h</p:attrName>
                                        </p:attrNameLst>
                                      </p:cBhvr>
                                      <p:tavLst>
                                        <p:tav tm="0">
                                          <p:val>
                                            <p:fltVal val="0"/>
                                          </p:val>
                                        </p:tav>
                                        <p:tav tm="100000">
                                          <p:val>
                                            <p:strVal val="#ppt_h"/>
                                          </p:val>
                                        </p:tav>
                                      </p:tavLst>
                                    </p:anim>
                                    <p:animEffect transition="in" filter="fade">
                                      <p:cBhvr>
                                        <p:cTn id="21" dur="500"/>
                                        <p:tgtEl>
                                          <p:spTgt spid="22"/>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p:cTn id="24" dur="500" fill="hold"/>
                                        <p:tgtEl>
                                          <p:spTgt spid="16"/>
                                        </p:tgtEl>
                                        <p:attrNameLst>
                                          <p:attrName>ppt_w</p:attrName>
                                        </p:attrNameLst>
                                      </p:cBhvr>
                                      <p:tavLst>
                                        <p:tav tm="0">
                                          <p:val>
                                            <p:fltVal val="0"/>
                                          </p:val>
                                        </p:tav>
                                        <p:tav tm="100000">
                                          <p:val>
                                            <p:strVal val="#ppt_w"/>
                                          </p:val>
                                        </p:tav>
                                      </p:tavLst>
                                    </p:anim>
                                    <p:anim calcmode="lin" valueType="num">
                                      <p:cBhvr>
                                        <p:cTn id="25" dur="500" fill="hold"/>
                                        <p:tgtEl>
                                          <p:spTgt spid="16"/>
                                        </p:tgtEl>
                                        <p:attrNameLst>
                                          <p:attrName>ppt_h</p:attrName>
                                        </p:attrNameLst>
                                      </p:cBhvr>
                                      <p:tavLst>
                                        <p:tav tm="0">
                                          <p:val>
                                            <p:fltVal val="0"/>
                                          </p:val>
                                        </p:tav>
                                        <p:tav tm="100000">
                                          <p:val>
                                            <p:strVal val="#ppt_h"/>
                                          </p:val>
                                        </p:tav>
                                      </p:tavLst>
                                    </p:anim>
                                    <p:animEffect transition="in" filter="fade">
                                      <p:cBhvr>
                                        <p:cTn id="2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hteck 1"/>
          <p:cNvSpPr>
            <a:spLocks noChangeArrowheads="1"/>
          </p:cNvSpPr>
          <p:nvPr/>
        </p:nvSpPr>
        <p:spPr bwMode="auto">
          <a:xfrm>
            <a:off x="741364" y="276226"/>
            <a:ext cx="72358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a:solidFill>
                  <a:srgbClr val="000000"/>
                </a:solidFill>
                <a:latin typeface="Arial" panose="020B0604020202020204" pitchFamily="34" charset="0"/>
              </a:rPr>
              <a:t>2. Gebot der Widerspruchsfreiheit</a:t>
            </a:r>
          </a:p>
        </p:txBody>
      </p:sp>
      <p:sp>
        <p:nvSpPr>
          <p:cNvPr id="19459" name="Rechteck 2"/>
          <p:cNvSpPr>
            <a:spLocks noChangeArrowheads="1"/>
          </p:cNvSpPr>
          <p:nvPr/>
        </p:nvSpPr>
        <p:spPr bwMode="auto">
          <a:xfrm>
            <a:off x="920751" y="981076"/>
            <a:ext cx="7127875" cy="347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ts val="3300"/>
              </a:lnSpc>
              <a:spcBef>
                <a:spcPct val="0"/>
              </a:spcBef>
              <a:buNone/>
            </a:pPr>
            <a:r>
              <a:rPr lang="de-DE" altLang="de-DE" sz="2400" b="1">
                <a:solidFill>
                  <a:srgbClr val="000000"/>
                </a:solidFill>
                <a:latin typeface="Arial" panose="020B0604020202020204" pitchFamily="34" charset="0"/>
              </a:rPr>
              <a:t>BAG 24.10.2007, NZA 2008, 40</a:t>
            </a:r>
          </a:p>
          <a:p>
            <a:pPr algn="just">
              <a:lnSpc>
                <a:spcPts val="3300"/>
              </a:lnSpc>
              <a:spcBef>
                <a:spcPct val="0"/>
              </a:spcBef>
              <a:buNone/>
            </a:pPr>
            <a:r>
              <a:rPr lang="de-DE" altLang="de-DE" sz="2400" b="1">
                <a:solidFill>
                  <a:srgbClr val="000000"/>
                </a:solidFill>
                <a:latin typeface="Arial" panose="020B0604020202020204" pitchFamily="34" charset="0"/>
              </a:rPr>
              <a:t>Orientierungssatz Nr. 1</a:t>
            </a:r>
          </a:p>
          <a:p>
            <a:pPr algn="just">
              <a:lnSpc>
                <a:spcPts val="3300"/>
              </a:lnSpc>
              <a:spcBef>
                <a:spcPct val="0"/>
              </a:spcBef>
              <a:buNone/>
            </a:pPr>
            <a:r>
              <a:rPr lang="de-DE" altLang="de-DE" sz="2400">
                <a:solidFill>
                  <a:srgbClr val="000000"/>
                </a:solidFill>
                <a:latin typeface="Arial" panose="020B0604020202020204" pitchFamily="34" charset="0"/>
              </a:rPr>
              <a:t>„Widersprüchliche Vertragsklauseln in einem vom Arbeitgeber vorformulierten Arbeitsvertrag verstoßen gegen das in § 307 I 2 BGB verankerte Transparenzgebot und sind unwirksam, soweit sie den Arbeitnehmer entgegen den Geboten von Treu und Glauben unangemessen benachteiligen.“</a:t>
            </a:r>
          </a:p>
        </p:txBody>
      </p:sp>
      <p:sp>
        <p:nvSpPr>
          <p:cNvPr id="19460" name="Textfeld 3"/>
          <p:cNvSpPr txBox="1">
            <a:spLocks noChangeArrowheads="1"/>
          </p:cNvSpPr>
          <p:nvPr/>
        </p:nvSpPr>
        <p:spPr bwMode="auto">
          <a:xfrm>
            <a:off x="947738" y="4581526"/>
            <a:ext cx="7677150" cy="93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ts val="3300"/>
              </a:lnSpc>
              <a:spcBef>
                <a:spcPct val="0"/>
              </a:spcBef>
              <a:buNone/>
            </a:pPr>
            <a:r>
              <a:rPr lang="de-DE" altLang="de-DE" sz="2400">
                <a:solidFill>
                  <a:srgbClr val="000000"/>
                </a:solidFill>
                <a:latin typeface="Arial" panose="020B0604020202020204" pitchFamily="34" charset="0"/>
              </a:rPr>
              <a:t>Hier wiederum (teilweise zu) strenge Anforderungen. Beispiele:</a:t>
            </a:r>
          </a:p>
        </p:txBody>
      </p:sp>
    </p:spTree>
    <p:extLst>
      <p:ext uri="{BB962C8B-B14F-4D97-AF65-F5344CB8AC3E}">
        <p14:creationId xmlns:p14="http://schemas.microsoft.com/office/powerpoint/2010/main" val="22141853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hteck 2"/>
          <p:cNvSpPr>
            <a:spLocks noChangeArrowheads="1"/>
          </p:cNvSpPr>
          <p:nvPr/>
        </p:nvSpPr>
        <p:spPr bwMode="auto">
          <a:xfrm>
            <a:off x="488951" y="-26988"/>
            <a:ext cx="8856663" cy="3370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dirty="0">
                <a:solidFill>
                  <a:srgbClr val="000000"/>
                </a:solidFill>
                <a:latin typeface="Arial" panose="020B0604020202020204" pitchFamily="34" charset="0"/>
              </a:rPr>
              <a:t>Beispiel 1: Kombination von Widerrufs- und Freiwilligkeitsvorbehalt</a:t>
            </a:r>
          </a:p>
          <a:p>
            <a:pPr>
              <a:spcBef>
                <a:spcPct val="0"/>
              </a:spcBef>
              <a:buFontTx/>
              <a:buNone/>
            </a:pPr>
            <a:endParaRPr lang="de-DE" altLang="de-DE" sz="2400" b="1" dirty="0">
              <a:solidFill>
                <a:srgbClr val="000000"/>
              </a:solidFill>
              <a:latin typeface="Arial" panose="020B0604020202020204" pitchFamily="34" charset="0"/>
            </a:endParaRPr>
          </a:p>
          <a:p>
            <a:pPr>
              <a:spcBef>
                <a:spcPct val="0"/>
              </a:spcBef>
              <a:buFontTx/>
              <a:buNone/>
            </a:pPr>
            <a:r>
              <a:rPr lang="de-DE" altLang="de-DE" sz="2400" b="1" dirty="0">
                <a:solidFill>
                  <a:srgbClr val="000000"/>
                </a:solidFill>
                <a:latin typeface="Arial" panose="020B0604020202020204" pitchFamily="34" charset="0"/>
              </a:rPr>
              <a:t>Beispiel: </a:t>
            </a:r>
          </a:p>
          <a:p>
            <a:pPr algn="just">
              <a:lnSpc>
                <a:spcPct val="150000"/>
              </a:lnSpc>
              <a:spcBef>
                <a:spcPct val="0"/>
              </a:spcBef>
              <a:buFontTx/>
              <a:buNone/>
            </a:pPr>
            <a:r>
              <a:rPr lang="de-DE" altLang="de-DE" sz="2400" dirty="0">
                <a:solidFill>
                  <a:srgbClr val="000000"/>
                </a:solidFill>
                <a:latin typeface="Arial" panose="020B0604020202020204" pitchFamily="34" charset="0"/>
              </a:rPr>
              <a:t>„Sonstige, in diesem Vertrag nicht vereinbarte Leistungen des Arbeitgebers an den Arbeitnehmer sind freiwillig und jederzeit widerruflich. (…)“</a:t>
            </a:r>
          </a:p>
          <a:p>
            <a:pPr>
              <a:spcBef>
                <a:spcPct val="0"/>
              </a:spcBef>
              <a:buFontTx/>
              <a:buNone/>
            </a:pPr>
            <a:endParaRPr lang="de-DE" altLang="de-DE" sz="900" b="1" dirty="0">
              <a:solidFill>
                <a:srgbClr val="000000"/>
              </a:solidFill>
              <a:latin typeface="Arial" panose="020B0604020202020204" pitchFamily="34" charset="0"/>
            </a:endParaRPr>
          </a:p>
        </p:txBody>
      </p:sp>
    </p:spTree>
    <p:extLst>
      <p:ext uri="{BB962C8B-B14F-4D97-AF65-F5344CB8AC3E}">
        <p14:creationId xmlns:p14="http://schemas.microsoft.com/office/powerpoint/2010/main" val="33762951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hteck 2"/>
          <p:cNvSpPr>
            <a:spLocks noChangeArrowheads="1"/>
          </p:cNvSpPr>
          <p:nvPr/>
        </p:nvSpPr>
        <p:spPr bwMode="auto">
          <a:xfrm>
            <a:off x="560388" y="-100013"/>
            <a:ext cx="8856662" cy="6591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de-DE" altLang="de-DE" sz="2400" b="1" dirty="0">
              <a:solidFill>
                <a:srgbClr val="000000"/>
              </a:solidFill>
              <a:latin typeface="Arial" panose="020B0604020202020204" pitchFamily="34" charset="0"/>
            </a:endParaRPr>
          </a:p>
          <a:p>
            <a:pPr>
              <a:lnSpc>
                <a:spcPts val="3000"/>
              </a:lnSpc>
              <a:spcBef>
                <a:spcPct val="0"/>
              </a:spcBef>
              <a:buNone/>
            </a:pPr>
            <a:r>
              <a:rPr lang="de-DE" altLang="de-DE" sz="2400" b="1" dirty="0">
                <a:solidFill>
                  <a:srgbClr val="000000"/>
                </a:solidFill>
                <a:latin typeface="Arial" panose="020B0604020202020204" pitchFamily="34" charset="0"/>
              </a:rPr>
              <a:t>BAG 14.9.2011, NZA 2012, 81</a:t>
            </a:r>
          </a:p>
          <a:p>
            <a:pPr>
              <a:lnSpc>
                <a:spcPts val="3000"/>
              </a:lnSpc>
              <a:spcBef>
                <a:spcPct val="0"/>
              </a:spcBef>
              <a:buNone/>
            </a:pPr>
            <a:r>
              <a:rPr lang="de-DE" altLang="de-DE" sz="2400" b="1" dirty="0">
                <a:solidFill>
                  <a:srgbClr val="000000"/>
                </a:solidFill>
                <a:latin typeface="Arial" panose="020B0604020202020204" pitchFamily="34" charset="0"/>
              </a:rPr>
              <a:t>Orientierungssatz Nr. 1</a:t>
            </a:r>
          </a:p>
          <a:p>
            <a:pPr algn="just">
              <a:lnSpc>
                <a:spcPts val="3000"/>
              </a:lnSpc>
              <a:spcBef>
                <a:spcPct val="0"/>
              </a:spcBef>
              <a:buNone/>
            </a:pPr>
            <a:r>
              <a:rPr lang="de-DE" altLang="de-DE" sz="2400" dirty="0">
                <a:solidFill>
                  <a:srgbClr val="000000"/>
                </a:solidFill>
                <a:latin typeface="Arial" panose="020B0604020202020204" pitchFamily="34" charset="0"/>
              </a:rPr>
              <a:t>„In der Kombination eines Freiwilligkeitsvorbehalts mit einem Widerrufsvorbehalt liegt regelmäßig ein zur Unwirksamkeit der Klausel führender Verstoß gegen das Transparenzgebot (§ 307 I 2 BGB).“</a:t>
            </a:r>
          </a:p>
          <a:p>
            <a:pPr>
              <a:lnSpc>
                <a:spcPts val="3000"/>
              </a:lnSpc>
              <a:spcBef>
                <a:spcPct val="0"/>
              </a:spcBef>
              <a:buNone/>
            </a:pPr>
            <a:r>
              <a:rPr lang="de-DE" altLang="de-DE" sz="2400" b="1" dirty="0">
                <a:solidFill>
                  <a:srgbClr val="000000"/>
                </a:solidFill>
                <a:latin typeface="Arial" panose="020B0604020202020204" pitchFamily="34" charset="0"/>
              </a:rPr>
              <a:t>Aus den Gründen</a:t>
            </a:r>
          </a:p>
          <a:p>
            <a:pPr algn="just">
              <a:lnSpc>
                <a:spcPts val="3000"/>
              </a:lnSpc>
              <a:spcBef>
                <a:spcPct val="0"/>
              </a:spcBef>
              <a:buNone/>
            </a:pPr>
            <a:r>
              <a:rPr lang="de-DE" altLang="de-DE" sz="2400" dirty="0">
                <a:solidFill>
                  <a:srgbClr val="000000"/>
                </a:solidFill>
                <a:latin typeface="Arial" panose="020B0604020202020204" pitchFamily="34" charset="0"/>
              </a:rPr>
              <a:t>„Bei der Kombination von Freiwilligkeits- und Widerrufsvorbehalt wird vielmehr schon nach dem Vertragstext auch für den um Verständnis bemühten Vertragspartner nicht deutlich, ob nun jegliche zukünftige Bindung ausgeschlossen oder lediglich eine Möglichkeit eröffnet werden soll, sich später wieder von einer vertraglichen Bindung loszusagen. Erfolgen dann noch mehr-fache Zahlungen einer bestimmten Leistung ohne weitere Vor-behalte, so ist erst recht nicht mehr erkennbar, ob ein Rechts-</a:t>
            </a:r>
            <a:r>
              <a:rPr lang="de-DE" altLang="de-DE" sz="2400" dirty="0" err="1">
                <a:solidFill>
                  <a:srgbClr val="000000"/>
                </a:solidFill>
                <a:latin typeface="Arial" panose="020B0604020202020204" pitchFamily="34" charset="0"/>
              </a:rPr>
              <a:t>bindungswille</a:t>
            </a:r>
            <a:r>
              <a:rPr lang="de-DE" altLang="de-DE" sz="2400" dirty="0">
                <a:solidFill>
                  <a:srgbClr val="000000"/>
                </a:solidFill>
                <a:latin typeface="Arial" panose="020B0604020202020204" pitchFamily="34" charset="0"/>
              </a:rPr>
              <a:t> für die Zukunft ausgeschlossen bleiben soll.“</a:t>
            </a:r>
          </a:p>
        </p:txBody>
      </p:sp>
    </p:spTree>
    <p:extLst>
      <p:ext uri="{BB962C8B-B14F-4D97-AF65-F5344CB8AC3E}">
        <p14:creationId xmlns:p14="http://schemas.microsoft.com/office/powerpoint/2010/main" val="33398830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992188" y="1593851"/>
            <a:ext cx="7848600" cy="4067175"/>
          </a:xfrm>
          <a:prstGeom prst="rect">
            <a:avLst/>
          </a:prstGeom>
          <a:noFill/>
          <a:ln w="12700" algn="ctr">
            <a:solidFill>
              <a:schemeClr val="tx2"/>
            </a:solidFill>
            <a:miter lim="800000"/>
            <a:headEnd/>
            <a:tailEnd type="none" w="sm"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lnSpc>
                <a:spcPct val="150000"/>
              </a:lnSpc>
              <a:spcBef>
                <a:spcPct val="50000"/>
              </a:spcBef>
              <a:buFontTx/>
              <a:buNone/>
            </a:pPr>
            <a:r>
              <a:rPr lang="de-DE" altLang="de-DE" sz="2400">
                <a:solidFill>
                  <a:srgbClr val="000000"/>
                </a:solidFill>
                <a:latin typeface="Arial" panose="020B0604020202020204" pitchFamily="34" charset="0"/>
              </a:rPr>
              <a:t>„Die B-GmbH gewährt Frau S. mit dem jeweiligen Novembergehalt eine Weihnachtsgratifikation in Höhe eines Bruttomonatsgehalts. Die Weihnachtsgratifikation ist eine freiwillige soziale Leistung, auf die auch bei mehrmaliger vorbehaltloser Bezahlung kein Rechtsanspruch besteht.“</a:t>
            </a:r>
          </a:p>
          <a:p>
            <a:pPr algn="ctr">
              <a:lnSpc>
                <a:spcPct val="135000"/>
              </a:lnSpc>
              <a:spcBef>
                <a:spcPct val="50000"/>
              </a:spcBef>
              <a:buFontTx/>
              <a:buNone/>
            </a:pPr>
            <a:r>
              <a:rPr lang="de-DE" altLang="de-DE" sz="2400" b="1">
                <a:solidFill>
                  <a:srgbClr val="000000"/>
                </a:solidFill>
                <a:latin typeface="Arial" panose="020B0604020202020204" pitchFamily="34" charset="0"/>
              </a:rPr>
              <a:t>BAG 10.12.2008, NZA 2009, 258</a:t>
            </a:r>
          </a:p>
        </p:txBody>
      </p:sp>
      <p:sp>
        <p:nvSpPr>
          <p:cNvPr id="22531" name="Rechteck 1"/>
          <p:cNvSpPr>
            <a:spLocks noChangeArrowheads="1"/>
          </p:cNvSpPr>
          <p:nvPr/>
        </p:nvSpPr>
        <p:spPr bwMode="auto">
          <a:xfrm>
            <a:off x="992188" y="188913"/>
            <a:ext cx="78486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a:solidFill>
                  <a:srgbClr val="000000"/>
                </a:solidFill>
                <a:latin typeface="Arial" panose="020B0604020202020204" pitchFamily="34" charset="0"/>
              </a:rPr>
              <a:t>Beispiel 2: Anspruchseinräumung und nach-</a:t>
            </a:r>
            <a:br>
              <a:rPr lang="de-DE" altLang="de-DE" sz="2400" b="1">
                <a:solidFill>
                  <a:srgbClr val="000000"/>
                </a:solidFill>
                <a:latin typeface="Arial" panose="020B0604020202020204" pitchFamily="34" charset="0"/>
              </a:rPr>
            </a:br>
            <a:r>
              <a:rPr lang="de-DE" altLang="de-DE" sz="2400" b="1">
                <a:solidFill>
                  <a:srgbClr val="000000"/>
                </a:solidFill>
                <a:latin typeface="Arial" panose="020B0604020202020204" pitchFamily="34" charset="0"/>
              </a:rPr>
              <a:t>                   folgender Freiwilligkeitsvorbehalt</a:t>
            </a:r>
          </a:p>
        </p:txBody>
      </p:sp>
    </p:spTree>
    <p:extLst>
      <p:ext uri="{BB962C8B-B14F-4D97-AF65-F5344CB8AC3E}">
        <p14:creationId xmlns:p14="http://schemas.microsoft.com/office/powerpoint/2010/main" val="9705027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hteck 2"/>
          <p:cNvSpPr>
            <a:spLocks noChangeArrowheads="1"/>
          </p:cNvSpPr>
          <p:nvPr/>
        </p:nvSpPr>
        <p:spPr bwMode="auto">
          <a:xfrm>
            <a:off x="560388" y="115889"/>
            <a:ext cx="8496300" cy="465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de-DE" altLang="de-DE" sz="2400" b="1">
              <a:solidFill>
                <a:srgbClr val="000000"/>
              </a:solidFill>
              <a:latin typeface="Arial" panose="020B0604020202020204" pitchFamily="34" charset="0"/>
            </a:endParaRPr>
          </a:p>
          <a:p>
            <a:pPr>
              <a:lnSpc>
                <a:spcPts val="3300"/>
              </a:lnSpc>
              <a:spcBef>
                <a:spcPct val="0"/>
              </a:spcBef>
              <a:buNone/>
            </a:pPr>
            <a:r>
              <a:rPr lang="de-DE" altLang="de-DE" sz="2400" b="1">
                <a:solidFill>
                  <a:srgbClr val="000000"/>
                </a:solidFill>
                <a:latin typeface="Arial" panose="020B0604020202020204" pitchFamily="34" charset="0"/>
              </a:rPr>
              <a:t>Hierzu BAG 20.2.2013, NZA 2013, 1015</a:t>
            </a:r>
          </a:p>
          <a:p>
            <a:pPr>
              <a:lnSpc>
                <a:spcPts val="3300"/>
              </a:lnSpc>
              <a:spcBef>
                <a:spcPct val="0"/>
              </a:spcBef>
              <a:buNone/>
            </a:pPr>
            <a:r>
              <a:rPr lang="de-DE" altLang="de-DE" sz="2400" b="1">
                <a:solidFill>
                  <a:srgbClr val="000000"/>
                </a:solidFill>
                <a:latin typeface="Arial" panose="020B0604020202020204" pitchFamily="34" charset="0"/>
              </a:rPr>
              <a:t>Orientierungssatz Nr. 1</a:t>
            </a:r>
          </a:p>
          <a:p>
            <a:pPr algn="just">
              <a:lnSpc>
                <a:spcPts val="3300"/>
              </a:lnSpc>
              <a:spcBef>
                <a:spcPct val="0"/>
              </a:spcBef>
              <a:buNone/>
            </a:pPr>
            <a:r>
              <a:rPr lang="de-DE" altLang="de-DE" sz="2400">
                <a:solidFill>
                  <a:srgbClr val="000000"/>
                </a:solidFill>
                <a:latin typeface="Arial" panose="020B0604020202020204" pitchFamily="34" charset="0"/>
              </a:rPr>
              <a:t>„Wenn Sonderleistungen des Arbeitgebers in einem Formulararbeitsvertrag nach Voraussetzungen und Höhe präzise festgelegt werden, legt dies das Bestehen eines vertraglichen Anspruchs nahe. In der Kombination eines solchen vertraglichen Anspruchs mit einem Freiwilligkeitsvorbehalt liegt regelmäßig ein zur Unwirksam-keit des Vorbehalts führender Verstoß gegen das Transparenzgebot (§ 307 I 2 BGB).“</a:t>
            </a:r>
          </a:p>
        </p:txBody>
      </p:sp>
    </p:spTree>
    <p:extLst>
      <p:ext uri="{BB962C8B-B14F-4D97-AF65-F5344CB8AC3E}">
        <p14:creationId xmlns:p14="http://schemas.microsoft.com/office/powerpoint/2010/main" val="3581634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feld 3"/>
          <p:cNvSpPr txBox="1">
            <a:spLocks noChangeArrowheads="1"/>
          </p:cNvSpPr>
          <p:nvPr/>
        </p:nvSpPr>
        <p:spPr bwMode="auto">
          <a:xfrm>
            <a:off x="992188" y="304800"/>
            <a:ext cx="8424862"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000">
                <a:solidFill>
                  <a:srgbClr val="000000"/>
                </a:solidFill>
                <a:latin typeface="Arial" panose="020B0604020202020204" pitchFamily="34" charset="0"/>
              </a:rPr>
              <a:t>      3. Verschleierungs- und Täuschungsverbot</a:t>
            </a:r>
          </a:p>
          <a:p>
            <a:pPr>
              <a:spcBef>
                <a:spcPct val="0"/>
              </a:spcBef>
              <a:buFontTx/>
              <a:buNone/>
            </a:pPr>
            <a:r>
              <a:rPr lang="de-DE" altLang="de-DE" sz="2000">
                <a:solidFill>
                  <a:srgbClr val="000000"/>
                </a:solidFill>
                <a:latin typeface="Arial" panose="020B0604020202020204" pitchFamily="34" charset="0"/>
              </a:rPr>
              <a:t>          (doppelte) Schriftformklausel, Freiwilligkeitsvorbehalte    </a:t>
            </a:r>
          </a:p>
          <a:p>
            <a:pPr>
              <a:spcBef>
                <a:spcPct val="0"/>
              </a:spcBef>
              <a:buFontTx/>
              <a:buNone/>
            </a:pPr>
            <a:r>
              <a:rPr lang="de-DE" altLang="de-DE" sz="2000">
                <a:solidFill>
                  <a:srgbClr val="000000"/>
                </a:solidFill>
                <a:latin typeface="Arial" panose="020B0604020202020204" pitchFamily="34" charset="0"/>
              </a:rPr>
              <a:t>      4. Bestimmtheits- und Konkretisierungsgebot</a:t>
            </a:r>
          </a:p>
          <a:p>
            <a:pPr>
              <a:spcBef>
                <a:spcPct val="0"/>
              </a:spcBef>
              <a:buFontTx/>
              <a:buNone/>
            </a:pPr>
            <a:r>
              <a:rPr lang="de-DE" altLang="de-DE" sz="2000">
                <a:solidFill>
                  <a:srgbClr val="000000"/>
                </a:solidFill>
                <a:latin typeface="Arial" panose="020B0604020202020204" pitchFamily="34" charset="0"/>
              </a:rPr>
              <a:t>         a) Hypertrophe Anforderungen</a:t>
            </a:r>
          </a:p>
          <a:p>
            <a:pPr>
              <a:spcBef>
                <a:spcPct val="0"/>
              </a:spcBef>
              <a:buFontTx/>
              <a:buNone/>
            </a:pPr>
            <a:r>
              <a:rPr lang="de-DE" altLang="de-DE" sz="2000">
                <a:solidFill>
                  <a:srgbClr val="000000"/>
                </a:solidFill>
                <a:latin typeface="Arial" panose="020B0604020202020204" pitchFamily="34" charset="0"/>
              </a:rPr>
              <a:t>              Vertragsstrafe bei schuldhafter Veranlassung der außerordentl.</a:t>
            </a:r>
            <a:br>
              <a:rPr lang="de-DE" altLang="de-DE" sz="2000">
                <a:solidFill>
                  <a:srgbClr val="000000"/>
                </a:solidFill>
                <a:latin typeface="Arial" panose="020B0604020202020204" pitchFamily="34" charset="0"/>
              </a:rPr>
            </a:br>
            <a:r>
              <a:rPr lang="de-DE" altLang="de-DE" sz="2000">
                <a:solidFill>
                  <a:srgbClr val="000000"/>
                </a:solidFill>
                <a:latin typeface="Arial" panose="020B0604020202020204" pitchFamily="34" charset="0"/>
              </a:rPr>
              <a:t>              Kündigung und zur Absicherung eines Wettbewerbsverbots,</a:t>
            </a:r>
          </a:p>
          <a:p>
            <a:pPr>
              <a:spcBef>
                <a:spcPct val="0"/>
              </a:spcBef>
              <a:buFontTx/>
              <a:buNone/>
            </a:pPr>
            <a:r>
              <a:rPr lang="de-DE" altLang="de-DE" sz="2000">
                <a:solidFill>
                  <a:srgbClr val="000000"/>
                </a:solidFill>
                <a:latin typeface="Arial" panose="020B0604020202020204" pitchFamily="34" charset="0"/>
              </a:rPr>
              <a:t>              Kostenspezifizierung bei Rückzahlungsvorbehalten, Vorbehalt</a:t>
            </a:r>
            <a:br>
              <a:rPr lang="de-DE" altLang="de-DE" sz="2000">
                <a:solidFill>
                  <a:srgbClr val="000000"/>
                </a:solidFill>
                <a:latin typeface="Arial" panose="020B0604020202020204" pitchFamily="34" charset="0"/>
              </a:rPr>
            </a:br>
            <a:r>
              <a:rPr lang="de-DE" altLang="de-DE" sz="2000">
                <a:solidFill>
                  <a:srgbClr val="000000"/>
                </a:solidFill>
                <a:latin typeface="Arial" panose="020B0604020202020204" pitchFamily="34" charset="0"/>
              </a:rPr>
              <a:t>              der Einführung von Kurzarbeit</a:t>
            </a:r>
          </a:p>
          <a:p>
            <a:pPr>
              <a:spcBef>
                <a:spcPct val="0"/>
              </a:spcBef>
              <a:buFontTx/>
              <a:buNone/>
            </a:pPr>
            <a:r>
              <a:rPr lang="de-DE" altLang="de-DE" sz="2000">
                <a:solidFill>
                  <a:srgbClr val="000000"/>
                </a:solidFill>
                <a:latin typeface="Arial" panose="020B0604020202020204" pitchFamily="34" charset="0"/>
              </a:rPr>
              <a:t>          b) Angemessene Transparenzanforderungen</a:t>
            </a:r>
          </a:p>
          <a:p>
            <a:pPr>
              <a:spcBef>
                <a:spcPct val="0"/>
              </a:spcBef>
              <a:buFontTx/>
              <a:buNone/>
            </a:pPr>
            <a:r>
              <a:rPr lang="de-DE" altLang="de-DE" sz="2000">
                <a:solidFill>
                  <a:srgbClr val="000000"/>
                </a:solidFill>
                <a:latin typeface="Arial" panose="020B0604020202020204" pitchFamily="34" charset="0"/>
              </a:rPr>
              <a:t>              Gründe bei Widerrufsvorbehalten, Tatbestand bei Rück-</a:t>
            </a:r>
            <a:br>
              <a:rPr lang="de-DE" altLang="de-DE" sz="2000">
                <a:solidFill>
                  <a:srgbClr val="000000"/>
                </a:solidFill>
                <a:latin typeface="Arial" panose="020B0604020202020204" pitchFamily="34" charset="0"/>
              </a:rPr>
            </a:br>
            <a:r>
              <a:rPr lang="de-DE" altLang="de-DE" sz="2000">
                <a:solidFill>
                  <a:srgbClr val="000000"/>
                </a:solidFill>
                <a:latin typeface="Arial" panose="020B0604020202020204" pitchFamily="34" charset="0"/>
              </a:rPr>
              <a:t>              zahlungsvorbehalten</a:t>
            </a:r>
          </a:p>
          <a:p>
            <a:pPr>
              <a:spcBef>
                <a:spcPct val="0"/>
              </a:spcBef>
              <a:buFontTx/>
              <a:buNone/>
            </a:pPr>
            <a:r>
              <a:rPr lang="de-DE" altLang="de-DE" sz="2000">
                <a:solidFill>
                  <a:srgbClr val="000000"/>
                </a:solidFill>
                <a:latin typeface="Arial" panose="020B0604020202020204" pitchFamily="34" charset="0"/>
              </a:rPr>
              <a:t>         c) (zu) laxe Transparenzanforderungen</a:t>
            </a:r>
          </a:p>
          <a:p>
            <a:pPr>
              <a:spcBef>
                <a:spcPct val="0"/>
              </a:spcBef>
              <a:buFontTx/>
              <a:buNone/>
            </a:pPr>
            <a:r>
              <a:rPr lang="de-DE" altLang="de-DE" sz="2000">
                <a:solidFill>
                  <a:srgbClr val="000000"/>
                </a:solidFill>
                <a:latin typeface="Arial" panose="020B0604020202020204" pitchFamily="34" charset="0"/>
              </a:rPr>
              <a:t>              Versetzungsvorbehalte, einseitige Leistungsbestimmungsrechte</a:t>
            </a:r>
          </a:p>
          <a:p>
            <a:pPr>
              <a:spcBef>
                <a:spcPct val="0"/>
              </a:spcBef>
              <a:buFontTx/>
              <a:buNone/>
            </a:pPr>
            <a:r>
              <a:rPr lang="de-DE" altLang="de-DE" sz="2000">
                <a:solidFill>
                  <a:srgbClr val="000000"/>
                </a:solidFill>
                <a:latin typeface="Arial" panose="020B0604020202020204" pitchFamily="34" charset="0"/>
              </a:rPr>
              <a:t>         d) zwei Sonderfälle</a:t>
            </a:r>
          </a:p>
          <a:p>
            <a:pPr>
              <a:spcBef>
                <a:spcPct val="0"/>
              </a:spcBef>
              <a:buFontTx/>
              <a:buNone/>
            </a:pPr>
            <a:r>
              <a:rPr lang="de-DE" altLang="de-DE" sz="2000">
                <a:solidFill>
                  <a:srgbClr val="000000"/>
                </a:solidFill>
                <a:latin typeface="Arial" panose="020B0604020202020204" pitchFamily="34" charset="0"/>
              </a:rPr>
              <a:t>             dynamische Bezugnahmeklauseln, pauschale Überstundenab-</a:t>
            </a:r>
            <a:br>
              <a:rPr lang="de-DE" altLang="de-DE" sz="2000">
                <a:solidFill>
                  <a:srgbClr val="000000"/>
                </a:solidFill>
                <a:latin typeface="Arial" panose="020B0604020202020204" pitchFamily="34" charset="0"/>
              </a:rPr>
            </a:br>
            <a:r>
              <a:rPr lang="de-DE" altLang="de-DE" sz="2000">
                <a:solidFill>
                  <a:srgbClr val="000000"/>
                </a:solidFill>
                <a:latin typeface="Arial" panose="020B0604020202020204" pitchFamily="34" charset="0"/>
              </a:rPr>
              <a:t>             geltung</a:t>
            </a:r>
          </a:p>
          <a:p>
            <a:pPr>
              <a:spcBef>
                <a:spcPct val="0"/>
              </a:spcBef>
              <a:buFontTx/>
              <a:buNone/>
            </a:pPr>
            <a:r>
              <a:rPr lang="de-DE" altLang="de-DE" sz="2000">
                <a:solidFill>
                  <a:srgbClr val="000000"/>
                </a:solidFill>
                <a:latin typeface="Arial" panose="020B0604020202020204" pitchFamily="34" charset="0"/>
              </a:rPr>
              <a:t>IV. Rechtsfolgen der Intransparenz</a:t>
            </a:r>
          </a:p>
          <a:p>
            <a:pPr>
              <a:spcBef>
                <a:spcPct val="0"/>
              </a:spcBef>
              <a:buFontTx/>
              <a:buNone/>
            </a:pPr>
            <a:r>
              <a:rPr lang="de-DE" altLang="de-DE" sz="2000">
                <a:solidFill>
                  <a:srgbClr val="000000"/>
                </a:solidFill>
                <a:latin typeface="Arial" panose="020B0604020202020204" pitchFamily="34" charset="0"/>
              </a:rPr>
              <a:t>V.  Transparenzgebot auch für den Gesetzgeber?</a:t>
            </a:r>
          </a:p>
        </p:txBody>
      </p:sp>
    </p:spTree>
    <p:extLst>
      <p:ext uri="{BB962C8B-B14F-4D97-AF65-F5344CB8AC3E}">
        <p14:creationId xmlns:p14="http://schemas.microsoft.com/office/powerpoint/2010/main" val="27790291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568624" y="260648"/>
            <a:ext cx="7128792" cy="523220"/>
          </a:xfrm>
          <a:prstGeom prst="rect">
            <a:avLst/>
          </a:prstGeom>
          <a:solidFill>
            <a:schemeClr val="accent2">
              <a:lumMod val="75000"/>
            </a:schemeClr>
          </a:solidFill>
          <a:effectLst>
            <a:glow rad="228600">
              <a:schemeClr val="accent6">
                <a:satMod val="175000"/>
                <a:alpha val="40000"/>
              </a:schemeClr>
            </a:glow>
          </a:effectLst>
        </p:spPr>
        <p:txBody>
          <a:bodyPr>
            <a:spAutoFit/>
          </a:bodyPr>
          <a:lstStyle/>
          <a:p>
            <a:pPr>
              <a:defRPr/>
            </a:pPr>
            <a:r>
              <a:rPr lang="de-DE" sz="2800" b="1" dirty="0">
                <a:solidFill>
                  <a:srgbClr val="FFFFFF"/>
                </a:solidFill>
                <a:latin typeface="Arial" charset="0"/>
              </a:rPr>
              <a:t>Ausprägungen des Transparenzgebotes</a:t>
            </a:r>
          </a:p>
        </p:txBody>
      </p:sp>
      <p:sp>
        <p:nvSpPr>
          <p:cNvPr id="5" name="Textfeld 4"/>
          <p:cNvSpPr txBox="1">
            <a:spLocks noChangeArrowheads="1"/>
          </p:cNvSpPr>
          <p:nvPr/>
        </p:nvSpPr>
        <p:spPr bwMode="auto">
          <a:xfrm>
            <a:off x="704851" y="1916113"/>
            <a:ext cx="2232025" cy="831850"/>
          </a:xfrm>
          <a:prstGeom prst="rect">
            <a:avLst/>
          </a:prstGeom>
          <a:solidFill>
            <a:srgbClr val="FFCC99"/>
          </a:solidFill>
          <a:ln w="28575">
            <a:solidFill>
              <a:schemeClr val="tx1"/>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a:solidFill>
                  <a:srgbClr val="000000"/>
                </a:solidFill>
                <a:latin typeface="Arial" panose="020B0604020202020204" pitchFamily="34" charset="0"/>
              </a:rPr>
              <a:t>Verständlich-keitsgebot</a:t>
            </a:r>
          </a:p>
        </p:txBody>
      </p:sp>
      <p:cxnSp>
        <p:nvCxnSpPr>
          <p:cNvPr id="7" name="Gerade Verbindung 6"/>
          <p:cNvCxnSpPr>
            <a:cxnSpLocks noChangeShapeType="1"/>
          </p:cNvCxnSpPr>
          <p:nvPr/>
        </p:nvCxnSpPr>
        <p:spPr bwMode="auto">
          <a:xfrm>
            <a:off x="5132388" y="784225"/>
            <a:ext cx="0" cy="4876800"/>
          </a:xfrm>
          <a:prstGeom prst="line">
            <a:avLst/>
          </a:prstGeom>
          <a:noFill/>
          <a:ln w="76200" algn="ctr">
            <a:solidFill>
              <a:schemeClr val="tx2"/>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a:cxnSpLocks noChangeShapeType="1"/>
          </p:cNvCxnSpPr>
          <p:nvPr/>
        </p:nvCxnSpPr>
        <p:spPr bwMode="auto">
          <a:xfrm flipH="1">
            <a:off x="1065214" y="1557338"/>
            <a:ext cx="4067175" cy="0"/>
          </a:xfrm>
          <a:prstGeom prst="line">
            <a:avLst/>
          </a:prstGeom>
          <a:noFill/>
          <a:ln w="76200" algn="ctr">
            <a:solidFill>
              <a:schemeClr val="tx2"/>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Gerade Verbindung mit Pfeil 14"/>
          <p:cNvCxnSpPr>
            <a:cxnSpLocks noChangeShapeType="1"/>
          </p:cNvCxnSpPr>
          <p:nvPr/>
        </p:nvCxnSpPr>
        <p:spPr bwMode="auto">
          <a:xfrm>
            <a:off x="1065213" y="1557339"/>
            <a:ext cx="0" cy="358775"/>
          </a:xfrm>
          <a:prstGeom prst="straightConnector1">
            <a:avLst/>
          </a:prstGeom>
          <a:noFill/>
          <a:ln w="38100" algn="ctr">
            <a:solidFill>
              <a:schemeClr val="tx2"/>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feld 15"/>
          <p:cNvSpPr txBox="1">
            <a:spLocks noChangeArrowheads="1"/>
          </p:cNvSpPr>
          <p:nvPr/>
        </p:nvSpPr>
        <p:spPr bwMode="auto">
          <a:xfrm>
            <a:off x="2073275" y="3573463"/>
            <a:ext cx="2374900" cy="1200150"/>
          </a:xfrm>
          <a:prstGeom prst="rect">
            <a:avLst/>
          </a:prstGeom>
          <a:solidFill>
            <a:srgbClr val="FFCC99"/>
          </a:solidFill>
          <a:ln w="28575">
            <a:solidFill>
              <a:schemeClr val="tx1"/>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a:solidFill>
                  <a:srgbClr val="000000"/>
                </a:solidFill>
                <a:latin typeface="Arial" panose="020B0604020202020204" pitchFamily="34" charset="0"/>
              </a:rPr>
              <a:t>Gebot der Widerspruchs-freiheit</a:t>
            </a:r>
          </a:p>
        </p:txBody>
      </p:sp>
      <p:cxnSp>
        <p:nvCxnSpPr>
          <p:cNvPr id="22" name="Gerade Verbindung mit Pfeil 21"/>
          <p:cNvCxnSpPr>
            <a:cxnSpLocks noChangeShapeType="1"/>
          </p:cNvCxnSpPr>
          <p:nvPr/>
        </p:nvCxnSpPr>
        <p:spPr bwMode="auto">
          <a:xfrm flipH="1">
            <a:off x="4448176" y="4005263"/>
            <a:ext cx="684213" cy="0"/>
          </a:xfrm>
          <a:prstGeom prst="straightConnector1">
            <a:avLst/>
          </a:prstGeom>
          <a:noFill/>
          <a:ln w="38100" algn="ctr">
            <a:solidFill>
              <a:schemeClr val="tx2"/>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Textfeld 30"/>
          <p:cNvSpPr txBox="1">
            <a:spLocks noChangeArrowheads="1"/>
          </p:cNvSpPr>
          <p:nvPr/>
        </p:nvSpPr>
        <p:spPr bwMode="auto">
          <a:xfrm>
            <a:off x="5673726" y="2205038"/>
            <a:ext cx="2879725" cy="1200150"/>
          </a:xfrm>
          <a:prstGeom prst="rect">
            <a:avLst/>
          </a:prstGeom>
          <a:solidFill>
            <a:srgbClr val="C00000"/>
          </a:solidFill>
          <a:ln w="28575">
            <a:solidFill>
              <a:schemeClr val="tx1"/>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a:solidFill>
                  <a:srgbClr val="FFFFFF"/>
                </a:solidFill>
                <a:latin typeface="Arial" panose="020B0604020202020204" pitchFamily="34" charset="0"/>
              </a:rPr>
              <a:t>Verschleierungs- und Täuschungs-verbot</a:t>
            </a:r>
          </a:p>
        </p:txBody>
      </p:sp>
      <p:cxnSp>
        <p:nvCxnSpPr>
          <p:cNvPr id="32" name="Gerade Verbindung mit Pfeil 31"/>
          <p:cNvCxnSpPr>
            <a:cxnSpLocks noChangeShapeType="1"/>
          </p:cNvCxnSpPr>
          <p:nvPr/>
        </p:nvCxnSpPr>
        <p:spPr bwMode="auto">
          <a:xfrm>
            <a:off x="5132389" y="2805113"/>
            <a:ext cx="541337" cy="0"/>
          </a:xfrm>
          <a:prstGeom prst="straightConnector1">
            <a:avLst/>
          </a:prstGeom>
          <a:noFill/>
          <a:ln w="38100" algn="ctr">
            <a:solidFill>
              <a:schemeClr val="tx2"/>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829443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53" presetClass="entr" presetSubtype="16" fill="hold" nodeType="clickEffect">
                                  <p:stCondLst>
                                    <p:cond delay="0"/>
                                  </p:stCondLst>
                                  <p:childTnLst>
                                    <p:set>
                                      <p:cBhvr>
                                        <p:cTn id="22" dur="1" fill="hold">
                                          <p:stCondLst>
                                            <p:cond delay="0"/>
                                          </p:stCondLst>
                                        </p:cTn>
                                        <p:tgtEl>
                                          <p:spTgt spid="32"/>
                                        </p:tgtEl>
                                        <p:attrNameLst>
                                          <p:attrName>style.visibility</p:attrName>
                                        </p:attrNameLst>
                                      </p:cBhvr>
                                      <p:to>
                                        <p:strVal val="visible"/>
                                      </p:to>
                                    </p:set>
                                    <p:anim calcmode="lin" valueType="num">
                                      <p:cBhvr>
                                        <p:cTn id="23" dur="500" fill="hold"/>
                                        <p:tgtEl>
                                          <p:spTgt spid="32"/>
                                        </p:tgtEl>
                                        <p:attrNameLst>
                                          <p:attrName>ppt_w</p:attrName>
                                        </p:attrNameLst>
                                      </p:cBhvr>
                                      <p:tavLst>
                                        <p:tav tm="0">
                                          <p:val>
                                            <p:fltVal val="0"/>
                                          </p:val>
                                        </p:tav>
                                        <p:tav tm="100000">
                                          <p:val>
                                            <p:strVal val="#ppt_w"/>
                                          </p:val>
                                        </p:tav>
                                      </p:tavLst>
                                    </p:anim>
                                    <p:anim calcmode="lin" valueType="num">
                                      <p:cBhvr>
                                        <p:cTn id="24" dur="500" fill="hold"/>
                                        <p:tgtEl>
                                          <p:spTgt spid="32"/>
                                        </p:tgtEl>
                                        <p:attrNameLst>
                                          <p:attrName>ppt_h</p:attrName>
                                        </p:attrNameLst>
                                      </p:cBhvr>
                                      <p:tavLst>
                                        <p:tav tm="0">
                                          <p:val>
                                            <p:fltVal val="0"/>
                                          </p:val>
                                        </p:tav>
                                        <p:tav tm="100000">
                                          <p:val>
                                            <p:strVal val="#ppt_h"/>
                                          </p:val>
                                        </p:tav>
                                      </p:tavLst>
                                    </p:anim>
                                    <p:animEffect transition="in" filter="fade">
                                      <p:cBhvr>
                                        <p:cTn id="25" dur="500"/>
                                        <p:tgtEl>
                                          <p:spTgt spid="32"/>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31"/>
                                        </p:tgtEl>
                                        <p:attrNameLst>
                                          <p:attrName>style.visibility</p:attrName>
                                        </p:attrNameLst>
                                      </p:cBhvr>
                                      <p:to>
                                        <p:strVal val="visible"/>
                                      </p:to>
                                    </p:set>
                                    <p:anim calcmode="lin" valueType="num">
                                      <p:cBhvr>
                                        <p:cTn id="28" dur="500" fill="hold"/>
                                        <p:tgtEl>
                                          <p:spTgt spid="31"/>
                                        </p:tgtEl>
                                        <p:attrNameLst>
                                          <p:attrName>ppt_w</p:attrName>
                                        </p:attrNameLst>
                                      </p:cBhvr>
                                      <p:tavLst>
                                        <p:tav tm="0">
                                          <p:val>
                                            <p:fltVal val="0"/>
                                          </p:val>
                                        </p:tav>
                                        <p:tav tm="100000">
                                          <p:val>
                                            <p:strVal val="#ppt_w"/>
                                          </p:val>
                                        </p:tav>
                                      </p:tavLst>
                                    </p:anim>
                                    <p:anim calcmode="lin" valueType="num">
                                      <p:cBhvr>
                                        <p:cTn id="29" dur="500" fill="hold"/>
                                        <p:tgtEl>
                                          <p:spTgt spid="31"/>
                                        </p:tgtEl>
                                        <p:attrNameLst>
                                          <p:attrName>ppt_h</p:attrName>
                                        </p:attrNameLst>
                                      </p:cBhvr>
                                      <p:tavLst>
                                        <p:tav tm="0">
                                          <p:val>
                                            <p:fltVal val="0"/>
                                          </p:val>
                                        </p:tav>
                                        <p:tav tm="100000">
                                          <p:val>
                                            <p:strVal val="#ppt_h"/>
                                          </p:val>
                                        </p:tav>
                                      </p:tavLst>
                                    </p:anim>
                                    <p:animEffect transition="in" filter="fade">
                                      <p:cBhvr>
                                        <p:cTn id="30"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6" grpId="0" animBg="1"/>
      <p:bldP spid="31"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hteck 1"/>
          <p:cNvSpPr>
            <a:spLocks noChangeArrowheads="1"/>
          </p:cNvSpPr>
          <p:nvPr/>
        </p:nvSpPr>
        <p:spPr bwMode="auto">
          <a:xfrm>
            <a:off x="741364" y="276226"/>
            <a:ext cx="72358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a:solidFill>
                  <a:srgbClr val="000000"/>
                </a:solidFill>
                <a:latin typeface="Arial" panose="020B0604020202020204" pitchFamily="34" charset="0"/>
              </a:rPr>
              <a:t>3. Verschleierungs- und Täuschungsverbot</a:t>
            </a:r>
          </a:p>
        </p:txBody>
      </p:sp>
      <p:sp>
        <p:nvSpPr>
          <p:cNvPr id="25603" name="Rechteck 4"/>
          <p:cNvSpPr>
            <a:spLocks noChangeArrowheads="1"/>
          </p:cNvSpPr>
          <p:nvPr/>
        </p:nvSpPr>
        <p:spPr bwMode="auto">
          <a:xfrm>
            <a:off x="957263" y="1011238"/>
            <a:ext cx="7956550" cy="471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ts val="3300"/>
              </a:lnSpc>
              <a:spcBef>
                <a:spcPct val="0"/>
              </a:spcBef>
              <a:buNone/>
            </a:pPr>
            <a:r>
              <a:rPr lang="de-DE" altLang="de-DE" sz="2400" b="1">
                <a:solidFill>
                  <a:srgbClr val="000000"/>
                </a:solidFill>
                <a:latin typeface="Arial" panose="020B0604020202020204" pitchFamily="34" charset="0"/>
              </a:rPr>
              <a:t>BGH 5.10.2005, NJW 2006, 211 (213)</a:t>
            </a:r>
          </a:p>
          <a:p>
            <a:pPr>
              <a:lnSpc>
                <a:spcPts val="3300"/>
              </a:lnSpc>
              <a:spcBef>
                <a:spcPct val="0"/>
              </a:spcBef>
              <a:buNone/>
            </a:pPr>
            <a:r>
              <a:rPr lang="de-DE" altLang="de-DE" sz="2400" b="1">
                <a:solidFill>
                  <a:srgbClr val="000000"/>
                </a:solidFill>
                <a:latin typeface="Arial" panose="020B0604020202020204" pitchFamily="34" charset="0"/>
              </a:rPr>
              <a:t>Aus den Gründen:</a:t>
            </a:r>
          </a:p>
          <a:p>
            <a:pPr algn="just">
              <a:lnSpc>
                <a:spcPts val="3300"/>
              </a:lnSpc>
              <a:spcBef>
                <a:spcPct val="0"/>
              </a:spcBef>
              <a:buNone/>
            </a:pPr>
            <a:r>
              <a:rPr lang="de-DE" altLang="de-DE" sz="2400">
                <a:solidFill>
                  <a:srgbClr val="000000"/>
                </a:solidFill>
                <a:latin typeface="Arial" panose="020B0604020202020204" pitchFamily="34" charset="0"/>
              </a:rPr>
              <a:t>„Nach dem Transparenzgebot muss die Klauselfassung der Gefahr vorbeugen, dass der Kunde von der Durchsetzung bestehender Rechte abgehalten wird. Eine Klausel, die die Rechtslage unzutreffend oder missverständlich darstellt und auf diese Weise dem Verwender ermöglicht, begründete Ansprüche unter Hinweis auf die in der Klausel getroffene Regelung abzuwehren, benachteiligt den Vertragspartner entgegen den Geboten von Treu und Glauben unangemessen.“ </a:t>
            </a:r>
          </a:p>
        </p:txBody>
      </p:sp>
    </p:spTree>
    <p:extLst>
      <p:ext uri="{BB962C8B-B14F-4D97-AF65-F5344CB8AC3E}">
        <p14:creationId xmlns:p14="http://schemas.microsoft.com/office/powerpoint/2010/main" val="34732746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hteck 2"/>
          <p:cNvSpPr>
            <a:spLocks noChangeArrowheads="1"/>
          </p:cNvSpPr>
          <p:nvPr/>
        </p:nvSpPr>
        <p:spPr bwMode="auto">
          <a:xfrm>
            <a:off x="560388" y="115888"/>
            <a:ext cx="8856662"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a:solidFill>
                  <a:srgbClr val="000000"/>
                </a:solidFill>
                <a:latin typeface="Arial" panose="020B0604020202020204" pitchFamily="34" charset="0"/>
              </a:rPr>
              <a:t>Beispiel 1: (doppelte) Schriftformklauseln</a:t>
            </a:r>
          </a:p>
          <a:p>
            <a:pPr>
              <a:spcBef>
                <a:spcPct val="0"/>
              </a:spcBef>
              <a:buFontTx/>
              <a:buNone/>
            </a:pPr>
            <a:endParaRPr lang="de-DE" altLang="de-DE" sz="2400" b="1">
              <a:solidFill>
                <a:srgbClr val="000000"/>
              </a:solidFill>
              <a:latin typeface="Arial" panose="020B0604020202020204" pitchFamily="34" charset="0"/>
            </a:endParaRPr>
          </a:p>
          <a:p>
            <a:pPr>
              <a:lnSpc>
                <a:spcPts val="3300"/>
              </a:lnSpc>
              <a:spcBef>
                <a:spcPct val="0"/>
              </a:spcBef>
              <a:buNone/>
            </a:pPr>
            <a:r>
              <a:rPr lang="de-DE" altLang="de-DE" sz="2400" b="1">
                <a:solidFill>
                  <a:srgbClr val="000000"/>
                </a:solidFill>
                <a:latin typeface="Arial" panose="020B0604020202020204" pitchFamily="34" charset="0"/>
              </a:rPr>
              <a:t>Hierzu BAG 20.5.2008, NZA 2008, 1233 (1237)</a:t>
            </a:r>
          </a:p>
          <a:p>
            <a:pPr>
              <a:lnSpc>
                <a:spcPts val="3300"/>
              </a:lnSpc>
              <a:spcBef>
                <a:spcPct val="0"/>
              </a:spcBef>
              <a:buNone/>
            </a:pPr>
            <a:r>
              <a:rPr lang="de-DE" altLang="de-DE" sz="2400" b="1">
                <a:solidFill>
                  <a:srgbClr val="000000"/>
                </a:solidFill>
                <a:latin typeface="Arial" panose="020B0604020202020204" pitchFamily="34" charset="0"/>
              </a:rPr>
              <a:t>Aus den Gründen</a:t>
            </a:r>
          </a:p>
          <a:p>
            <a:pPr algn="just">
              <a:lnSpc>
                <a:spcPts val="3300"/>
              </a:lnSpc>
              <a:spcBef>
                <a:spcPct val="0"/>
              </a:spcBef>
              <a:buNone/>
            </a:pPr>
            <a:r>
              <a:rPr lang="de-DE" altLang="de-DE" sz="2400">
                <a:solidFill>
                  <a:srgbClr val="000000"/>
                </a:solidFill>
                <a:latin typeface="Arial" panose="020B0604020202020204" pitchFamily="34" charset="0"/>
              </a:rPr>
              <a:t>Die Klausel …, nach der Änderungen und Ergänzungen des Vertrags ebenso der Schriftform bedürfen wie der Verzicht auf das Schriftformerfordernis, erfasst nicht nur Änderungen und Ergänzungen durch betriebliche Übungen. Vielmehr werden von der Klausel auch ausdrückliche, mündliche Abreden erfasst. </a:t>
            </a:r>
            <a:r>
              <a:rPr lang="de-DE" altLang="de-DE" sz="2400" b="1">
                <a:solidFill>
                  <a:srgbClr val="000000"/>
                </a:solidFill>
                <a:latin typeface="Arial" panose="020B0604020202020204" pitchFamily="34" charset="0"/>
              </a:rPr>
              <a:t>Jedenfalls soweit die Wirksamkeit ausdrücklicher, mündlicher Abreden ausgeschlossen </a:t>
            </a:r>
            <a:r>
              <a:rPr lang="de-DE" altLang="de-DE" sz="2400">
                <a:solidFill>
                  <a:srgbClr val="000000"/>
                </a:solidFill>
                <a:latin typeface="Arial" panose="020B0604020202020204" pitchFamily="34" charset="0"/>
              </a:rPr>
              <a:t>wird, ist die Klausel unangemessen benachteiligend i.S. von § 307 I 1 BGB, weil sie über die Rechtslage täuscht. </a:t>
            </a:r>
          </a:p>
        </p:txBody>
      </p:sp>
    </p:spTree>
    <p:extLst>
      <p:ext uri="{BB962C8B-B14F-4D97-AF65-F5344CB8AC3E}">
        <p14:creationId xmlns:p14="http://schemas.microsoft.com/office/powerpoint/2010/main" val="32704382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1065214" y="1726397"/>
            <a:ext cx="7418387" cy="3416320"/>
          </a:xfrm>
          <a:prstGeom prst="rect">
            <a:avLst/>
          </a:prstGeom>
          <a:noFill/>
          <a:ln w="38100">
            <a:solidFill>
              <a:srgbClr val="CC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lnSpc>
                <a:spcPct val="150000"/>
              </a:lnSpc>
              <a:spcBef>
                <a:spcPct val="0"/>
              </a:spcBef>
              <a:buFontTx/>
              <a:buNone/>
            </a:pPr>
            <a:r>
              <a:rPr lang="de-DE" altLang="de-DE" sz="2400" b="1">
                <a:solidFill>
                  <a:srgbClr val="000000"/>
                </a:solidFill>
                <a:latin typeface="Arial" panose="020B0604020202020204" pitchFamily="34" charset="0"/>
              </a:rPr>
              <a:t>Formulierungsvorschlag</a:t>
            </a:r>
            <a:r>
              <a:rPr lang="de-DE" altLang="de-DE" sz="2400">
                <a:solidFill>
                  <a:srgbClr val="000000"/>
                </a:solidFill>
                <a:latin typeface="Arial" panose="020B0604020202020204" pitchFamily="34" charset="0"/>
              </a:rPr>
              <a:t>:</a:t>
            </a:r>
          </a:p>
          <a:p>
            <a:pPr algn="just" eaLnBrk="1" hangingPunct="1">
              <a:lnSpc>
                <a:spcPct val="150000"/>
              </a:lnSpc>
              <a:spcBef>
                <a:spcPct val="0"/>
              </a:spcBef>
              <a:buFontTx/>
              <a:buNone/>
            </a:pPr>
            <a:r>
              <a:rPr lang="de-DE" altLang="de-DE" sz="2400">
                <a:solidFill>
                  <a:srgbClr val="000000"/>
                </a:solidFill>
                <a:latin typeface="Arial" panose="020B0604020202020204" pitchFamily="34" charset="0"/>
              </a:rPr>
              <a:t>„Jede Änderung oder Ergänzung dieses Arbeitsvertrags, die nicht durch eine individuelle Vereinbarung der Vertragsparteien erfolgt, bedarf zu ihrer Wirksamkeit der Schriftform. Dies gilt auch für die Aufhebung dieses Schriftformerfordernisses.“ </a:t>
            </a:r>
          </a:p>
        </p:txBody>
      </p:sp>
      <p:sp>
        <p:nvSpPr>
          <p:cNvPr id="27651" name="Text Box 3"/>
          <p:cNvSpPr txBox="1">
            <a:spLocks noChangeArrowheads="1"/>
          </p:cNvSpPr>
          <p:nvPr/>
        </p:nvSpPr>
        <p:spPr bwMode="auto">
          <a:xfrm>
            <a:off x="2216150" y="620713"/>
            <a:ext cx="5329238" cy="10731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chemeClr val="tx2"/>
                </a:solidFill>
                <a:miter lim="800000"/>
                <a:headEnd/>
                <a:tailEnd type="none" w="sm"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lnSpc>
                <a:spcPct val="115000"/>
              </a:lnSpc>
              <a:spcBef>
                <a:spcPct val="50000"/>
              </a:spcBef>
              <a:buFontTx/>
              <a:buNone/>
            </a:pPr>
            <a:r>
              <a:rPr lang="de-DE" altLang="de-DE" sz="2800" b="1">
                <a:solidFill>
                  <a:srgbClr val="000000"/>
                </a:solidFill>
                <a:latin typeface="Arial" panose="020B0604020202020204" pitchFamily="34" charset="0"/>
              </a:rPr>
              <a:t>(eingeschränkte) doppelte Schriftformklausel</a:t>
            </a:r>
          </a:p>
        </p:txBody>
      </p:sp>
    </p:spTree>
    <p:extLst>
      <p:ext uri="{BB962C8B-B14F-4D97-AF65-F5344CB8AC3E}">
        <p14:creationId xmlns:p14="http://schemas.microsoft.com/office/powerpoint/2010/main" val="24865583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hteck 2"/>
          <p:cNvSpPr>
            <a:spLocks noChangeArrowheads="1"/>
          </p:cNvSpPr>
          <p:nvPr/>
        </p:nvSpPr>
        <p:spPr bwMode="auto">
          <a:xfrm>
            <a:off x="560388" y="114300"/>
            <a:ext cx="8856662" cy="655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dirty="0">
                <a:solidFill>
                  <a:srgbClr val="000000"/>
                </a:solidFill>
                <a:latin typeface="Arial" panose="020B0604020202020204" pitchFamily="34" charset="0"/>
              </a:rPr>
              <a:t>Beispiel 2: Freiwilligkeitsvorbehalte</a:t>
            </a:r>
          </a:p>
          <a:p>
            <a:pPr>
              <a:spcBef>
                <a:spcPct val="0"/>
              </a:spcBef>
              <a:buFontTx/>
              <a:buNone/>
            </a:pPr>
            <a:endParaRPr lang="de-DE" altLang="de-DE" sz="800" b="1" dirty="0">
              <a:solidFill>
                <a:srgbClr val="000000"/>
              </a:solidFill>
              <a:latin typeface="Arial" panose="020B0604020202020204" pitchFamily="34" charset="0"/>
            </a:endParaRPr>
          </a:p>
          <a:p>
            <a:pPr>
              <a:spcBef>
                <a:spcPct val="0"/>
              </a:spcBef>
              <a:buFontTx/>
              <a:buNone/>
            </a:pPr>
            <a:r>
              <a:rPr lang="de-DE" altLang="de-DE" sz="2400" b="1" dirty="0">
                <a:solidFill>
                  <a:srgbClr val="000000"/>
                </a:solidFill>
                <a:latin typeface="Arial" panose="020B0604020202020204" pitchFamily="34" charset="0"/>
              </a:rPr>
              <a:t>Hierzu BAG 14.9.2011, NZA 2012, 81 (85) (bestätigt zuletzt durch BAG 25.1.2023, NZA 2023, 629)</a:t>
            </a:r>
          </a:p>
          <a:p>
            <a:pPr>
              <a:spcBef>
                <a:spcPct val="0"/>
              </a:spcBef>
              <a:buFontTx/>
              <a:buNone/>
            </a:pPr>
            <a:endParaRPr lang="de-DE" altLang="de-DE" sz="1000" b="1" dirty="0">
              <a:solidFill>
                <a:srgbClr val="000000"/>
              </a:solidFill>
              <a:latin typeface="Arial" panose="020B0604020202020204" pitchFamily="34" charset="0"/>
            </a:endParaRPr>
          </a:p>
          <a:p>
            <a:pPr>
              <a:spcBef>
                <a:spcPct val="0"/>
              </a:spcBef>
              <a:buFontTx/>
              <a:buNone/>
            </a:pPr>
            <a:r>
              <a:rPr lang="de-DE" altLang="de-DE" sz="2200" b="1" dirty="0">
                <a:solidFill>
                  <a:srgbClr val="000000"/>
                </a:solidFill>
                <a:latin typeface="Arial" panose="020B0604020202020204" pitchFamily="34" charset="0"/>
              </a:rPr>
              <a:t>Aus den Gründen:</a:t>
            </a:r>
          </a:p>
          <a:p>
            <a:pPr algn="just">
              <a:spcBef>
                <a:spcPct val="0"/>
              </a:spcBef>
              <a:buFontTx/>
              <a:buNone/>
            </a:pPr>
            <a:r>
              <a:rPr lang="de-DE" altLang="de-DE" sz="2200" dirty="0">
                <a:solidFill>
                  <a:srgbClr val="000000"/>
                </a:solidFill>
                <a:latin typeface="Arial" panose="020B0604020202020204" pitchFamily="34" charset="0"/>
              </a:rPr>
              <a:t>„Eine unangemessene Benachteiligung des Arbeitnehmers liegt auch darin, dass der vertragliche Vorbehalt spätere Individualabreden i. S. von § 305 b BGB erfasst. Nach § 305 b BGB haben individuelle </a:t>
            </a:r>
            <a:r>
              <a:rPr lang="de-DE" altLang="de-DE" sz="2200" dirty="0" err="1">
                <a:solidFill>
                  <a:srgbClr val="000000"/>
                </a:solidFill>
                <a:latin typeface="Arial" panose="020B0604020202020204" pitchFamily="34" charset="0"/>
              </a:rPr>
              <a:t>Ver</a:t>
            </a:r>
            <a:r>
              <a:rPr lang="de-DE" altLang="de-DE" sz="2200" dirty="0">
                <a:solidFill>
                  <a:srgbClr val="000000"/>
                </a:solidFill>
                <a:latin typeface="Arial" panose="020B0604020202020204" pitchFamily="34" charset="0"/>
              </a:rPr>
              <a:t> </a:t>
            </a:r>
            <a:r>
              <a:rPr lang="de-DE" altLang="de-DE" sz="2200" dirty="0" err="1">
                <a:solidFill>
                  <a:srgbClr val="000000"/>
                </a:solidFill>
                <a:latin typeface="Arial" panose="020B0604020202020204" pitchFamily="34" charset="0"/>
              </a:rPr>
              <a:t>tragsabreden</a:t>
            </a:r>
            <a:r>
              <a:rPr lang="de-DE" altLang="de-DE" sz="2200" dirty="0">
                <a:solidFill>
                  <a:srgbClr val="000000"/>
                </a:solidFill>
                <a:latin typeface="Arial" panose="020B0604020202020204" pitchFamily="34" charset="0"/>
              </a:rPr>
              <a:t> Vorrang vor AGB. Individualabreden können </a:t>
            </a:r>
            <a:r>
              <a:rPr lang="de-DE" altLang="de-DE" sz="2200" dirty="0" err="1">
                <a:solidFill>
                  <a:srgbClr val="000000"/>
                </a:solidFill>
                <a:latin typeface="Arial" panose="020B0604020202020204" pitchFamily="34" charset="0"/>
              </a:rPr>
              <a:t>grundsätz-lich</a:t>
            </a:r>
            <a:r>
              <a:rPr lang="de-DE" altLang="de-DE" sz="2200" dirty="0">
                <a:solidFill>
                  <a:srgbClr val="000000"/>
                </a:solidFill>
                <a:latin typeface="Arial" panose="020B0604020202020204" pitchFamily="34" charset="0"/>
              </a:rPr>
              <a:t> alle Abreden zwischen den Vertragsparteien außerhalb der ein-seitig vom Verwender vorgegebenen Geschäftsbedingungen sein. Sie können sowohl ausdrücklich als auch konkludent getroffen werden. Auch nachträglich getroffene Individualabreden haben Vorrang vor kollidierenden AGB. Es kommt nicht darauf an, ob die Parteien eine Änderung der AGB beabsichtigt haben oder sich der Kollision mit den AGB bewusst geworden sind. </a:t>
            </a:r>
            <a:r>
              <a:rPr lang="de-DE" altLang="de-DE" sz="2200" b="1" dirty="0">
                <a:solidFill>
                  <a:srgbClr val="000000"/>
                </a:solidFill>
                <a:latin typeface="Arial" panose="020B0604020202020204" pitchFamily="34" charset="0"/>
              </a:rPr>
              <a:t>Mit diesem Vorrang der Individual-abrede ist ein Freiwilligkeitsvorbehalt nicht zu vereinbaren, der so ausgelegt werden kann, dass er Rechtsansprüche aus späteren Individualabreden ausschließt</a:t>
            </a:r>
            <a:r>
              <a:rPr lang="de-DE" altLang="de-DE" sz="2200" dirty="0">
                <a:solidFill>
                  <a:srgbClr val="000000"/>
                </a:solidFill>
                <a:latin typeface="Arial" panose="020B0604020202020204" pitchFamily="34" charset="0"/>
              </a:rPr>
              <a:t>.“</a:t>
            </a:r>
          </a:p>
        </p:txBody>
      </p:sp>
    </p:spTree>
    <p:extLst>
      <p:ext uri="{BB962C8B-B14F-4D97-AF65-F5344CB8AC3E}">
        <p14:creationId xmlns:p14="http://schemas.microsoft.com/office/powerpoint/2010/main" val="30517515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1065214" y="115889"/>
            <a:ext cx="7559675" cy="4524375"/>
          </a:xfrm>
          <a:prstGeom prst="rect">
            <a:avLst/>
          </a:prstGeom>
          <a:noFill/>
          <a:ln w="38100" algn="ctr">
            <a:solidFill>
              <a:srgbClr val="CC0000"/>
            </a:solidFill>
            <a:miter lim="800000"/>
            <a:headEnd/>
            <a:tailEnd type="none" w="sm"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lnSpc>
                <a:spcPct val="150000"/>
              </a:lnSpc>
              <a:spcBef>
                <a:spcPct val="0"/>
              </a:spcBef>
              <a:buFontTx/>
              <a:buNone/>
            </a:pPr>
            <a:r>
              <a:rPr lang="de-DE" altLang="de-DE" sz="2400" b="1" dirty="0">
                <a:solidFill>
                  <a:srgbClr val="000000"/>
                </a:solidFill>
                <a:latin typeface="Arial" panose="020B0604020202020204" pitchFamily="34" charset="0"/>
              </a:rPr>
              <a:t>Formulierungsvorschlag</a:t>
            </a:r>
            <a:r>
              <a:rPr lang="de-DE" altLang="de-DE" sz="2400" dirty="0">
                <a:solidFill>
                  <a:srgbClr val="000000"/>
                </a:solidFill>
                <a:latin typeface="Arial" panose="020B0604020202020204" pitchFamily="34" charset="0"/>
              </a:rPr>
              <a:t>:</a:t>
            </a:r>
          </a:p>
          <a:p>
            <a:pPr algn="just">
              <a:lnSpc>
                <a:spcPct val="150000"/>
              </a:lnSpc>
              <a:spcBef>
                <a:spcPct val="0"/>
              </a:spcBef>
              <a:buFontTx/>
              <a:buNone/>
            </a:pPr>
            <a:r>
              <a:rPr lang="de-DE" altLang="de-DE" sz="2400" dirty="0">
                <a:solidFill>
                  <a:srgbClr val="000000"/>
                </a:solidFill>
                <a:latin typeface="Arial" panose="020B0604020202020204" pitchFamily="34" charset="0"/>
              </a:rPr>
              <a:t>„Über die Gewährung einer Weihnachtsgratifikation entscheiden wir jedes Jahr neu. Es handelt sich um eine freiwillige Leistung, auf die auch bei wiederholter Zahlung weder dem Grunde noch der Höhe nach ein Rechtsanspruch besteht. </a:t>
            </a:r>
            <a:r>
              <a:rPr lang="de-DE" altLang="de-DE" sz="2400" b="1" dirty="0">
                <a:solidFill>
                  <a:srgbClr val="000000"/>
                </a:solidFill>
                <a:latin typeface="Arial" panose="020B0604020202020204" pitchFamily="34" charset="0"/>
              </a:rPr>
              <a:t>Dieser Vorbehalt gilt nicht für nach Abschluss dieses Arbeitsvertrags individuell getroffene Vereinbarungen</a:t>
            </a:r>
            <a:r>
              <a:rPr lang="de-DE" altLang="de-DE" sz="2400" dirty="0">
                <a:solidFill>
                  <a:srgbClr val="000000"/>
                </a:solidFill>
                <a:latin typeface="Arial" panose="020B0604020202020204" pitchFamily="34" charset="0"/>
              </a:rPr>
              <a:t>.“</a:t>
            </a:r>
          </a:p>
        </p:txBody>
      </p:sp>
      <p:sp>
        <p:nvSpPr>
          <p:cNvPr id="29699" name="Textfeld 1"/>
          <p:cNvSpPr txBox="1">
            <a:spLocks noChangeArrowheads="1"/>
          </p:cNvSpPr>
          <p:nvPr/>
        </p:nvSpPr>
        <p:spPr bwMode="auto">
          <a:xfrm>
            <a:off x="1065213" y="4868864"/>
            <a:ext cx="76327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ct val="150000"/>
              </a:lnSpc>
              <a:spcBef>
                <a:spcPct val="0"/>
              </a:spcBef>
              <a:buFontTx/>
              <a:buNone/>
            </a:pPr>
            <a:r>
              <a:rPr lang="de-DE" altLang="de-DE" sz="2400" dirty="0">
                <a:solidFill>
                  <a:srgbClr val="000000"/>
                </a:solidFill>
                <a:latin typeface="Arial" panose="020B0604020202020204" pitchFamily="34" charset="0"/>
              </a:rPr>
              <a:t>(nur) im Ergebnis zu Recht </a:t>
            </a:r>
            <a:r>
              <a:rPr lang="de-DE" altLang="de-DE" sz="2400" i="1" dirty="0">
                <a:solidFill>
                  <a:srgbClr val="000000"/>
                </a:solidFill>
                <a:latin typeface="Arial" panose="020B0604020202020204" pitchFamily="34" charset="0"/>
              </a:rPr>
              <a:t>Preis</a:t>
            </a:r>
            <a:r>
              <a:rPr lang="de-DE" altLang="de-DE" sz="2400" dirty="0">
                <a:solidFill>
                  <a:srgbClr val="000000"/>
                </a:solidFill>
                <a:latin typeface="Arial" panose="020B0604020202020204" pitchFamily="34" charset="0"/>
              </a:rPr>
              <a:t>, Der langsame Tod der Freiwilligkeitsvorbehalte …, NZA 2009, 281.</a:t>
            </a:r>
          </a:p>
        </p:txBody>
      </p:sp>
    </p:spTree>
    <p:extLst>
      <p:ext uri="{BB962C8B-B14F-4D97-AF65-F5344CB8AC3E}">
        <p14:creationId xmlns:p14="http://schemas.microsoft.com/office/powerpoint/2010/main" val="2568703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698"/>
                                        </p:tgtEl>
                                        <p:attrNameLst>
                                          <p:attrName>style.visibility</p:attrName>
                                        </p:attrNameLst>
                                      </p:cBhvr>
                                      <p:to>
                                        <p:strVal val="visible"/>
                                      </p:to>
                                    </p:set>
                                    <p:anim calcmode="lin" valueType="num">
                                      <p:cBhvr additive="base">
                                        <p:cTn id="7" dur="500" fill="hold"/>
                                        <p:tgtEl>
                                          <p:spTgt spid="29698"/>
                                        </p:tgtEl>
                                        <p:attrNameLst>
                                          <p:attrName>ppt_x</p:attrName>
                                        </p:attrNameLst>
                                      </p:cBhvr>
                                      <p:tavLst>
                                        <p:tav tm="0">
                                          <p:val>
                                            <p:strVal val="#ppt_x"/>
                                          </p:val>
                                        </p:tav>
                                        <p:tav tm="100000">
                                          <p:val>
                                            <p:strVal val="#ppt_x"/>
                                          </p:val>
                                        </p:tav>
                                      </p:tavLst>
                                    </p:anim>
                                    <p:anim calcmode="lin" valueType="num">
                                      <p:cBhvr additive="base">
                                        <p:cTn id="8" dur="500" fill="hold"/>
                                        <p:tgtEl>
                                          <p:spTgt spid="2969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9699"/>
                                        </p:tgtEl>
                                        <p:attrNameLst>
                                          <p:attrName>style.visibility</p:attrName>
                                        </p:attrNameLst>
                                      </p:cBhvr>
                                      <p:to>
                                        <p:strVal val="visible"/>
                                      </p:to>
                                    </p:set>
                                    <p:anim calcmode="lin" valueType="num">
                                      <p:cBhvr additive="base">
                                        <p:cTn id="13" dur="500" fill="hold"/>
                                        <p:tgtEl>
                                          <p:spTgt spid="29699"/>
                                        </p:tgtEl>
                                        <p:attrNameLst>
                                          <p:attrName>ppt_x</p:attrName>
                                        </p:attrNameLst>
                                      </p:cBhvr>
                                      <p:tavLst>
                                        <p:tav tm="0">
                                          <p:val>
                                            <p:strVal val="#ppt_x"/>
                                          </p:val>
                                        </p:tav>
                                        <p:tav tm="100000">
                                          <p:val>
                                            <p:strVal val="#ppt_x"/>
                                          </p:val>
                                        </p:tav>
                                      </p:tavLst>
                                    </p:anim>
                                    <p:anim calcmode="lin" valueType="num">
                                      <p:cBhvr additive="base">
                                        <p:cTn id="14" dur="500" fill="hold"/>
                                        <p:tgtEl>
                                          <p:spTgt spid="2969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animBg="1"/>
      <p:bldP spid="29699"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hteck 1"/>
          <p:cNvSpPr>
            <a:spLocks noChangeArrowheads="1"/>
          </p:cNvSpPr>
          <p:nvPr/>
        </p:nvSpPr>
        <p:spPr bwMode="auto">
          <a:xfrm>
            <a:off x="699247" y="571768"/>
            <a:ext cx="8857129" cy="355809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lnSpc>
                <a:spcPts val="2500"/>
              </a:lnSpc>
              <a:spcBef>
                <a:spcPct val="0"/>
              </a:spcBef>
              <a:buNone/>
            </a:pPr>
            <a:r>
              <a:rPr lang="de-DE" altLang="de-DE" sz="2200" b="1" dirty="0">
                <a:latin typeface="Arial" panose="020B0604020202020204" pitchFamily="34" charset="0"/>
              </a:rPr>
              <a:t>BAG 18.9.2018 – 9 AZR 162/18, NZA 2018, 1619 </a:t>
            </a:r>
          </a:p>
          <a:p>
            <a:pPr algn="just">
              <a:lnSpc>
                <a:spcPts val="2500"/>
              </a:lnSpc>
              <a:spcBef>
                <a:spcPct val="0"/>
              </a:spcBef>
              <a:spcAft>
                <a:spcPts val="600"/>
              </a:spcAft>
              <a:buNone/>
            </a:pPr>
            <a:r>
              <a:rPr lang="de-DE" altLang="de-DE" sz="2200" b="1" dirty="0">
                <a:latin typeface="Arial" panose="020B0604020202020204" pitchFamily="34" charset="0"/>
              </a:rPr>
              <a:t>Orientierungssätze:</a:t>
            </a:r>
          </a:p>
          <a:p>
            <a:pPr algn="just">
              <a:lnSpc>
                <a:spcPts val="2700"/>
              </a:lnSpc>
              <a:spcBef>
                <a:spcPct val="0"/>
              </a:spcBef>
              <a:buNone/>
            </a:pPr>
            <a:r>
              <a:rPr lang="de-DE" altLang="de-DE" sz="2200" dirty="0">
                <a:latin typeface="Arial" panose="020B0604020202020204" pitchFamily="34" charset="0"/>
              </a:rPr>
              <a:t>3. Eine vom Arbeitgeber gestellte arbeitsvertragliche Ausschlussfristenregelung (§ 305 I 1, § 310 III Nr. 2 BGB), die auch den gesetzlichen Mindestlohn erfasst, </a:t>
            </a:r>
            <a:r>
              <a:rPr lang="de-DE" altLang="de-DE" sz="2200" b="1" dirty="0">
                <a:latin typeface="Arial" panose="020B0604020202020204" pitchFamily="34" charset="0"/>
              </a:rPr>
              <a:t>verstößt gegen das Transparenzgebot </a:t>
            </a:r>
            <a:r>
              <a:rPr lang="de-DE" altLang="de-DE" sz="2200" dirty="0">
                <a:latin typeface="Arial" panose="020B0604020202020204" pitchFamily="34" charset="0"/>
              </a:rPr>
              <a:t>des § 307 I 2 BGB, wenn der Arbeitsvertrag nach dem 31.12.2014 geschlossen wurde. Sie </a:t>
            </a:r>
            <a:r>
              <a:rPr lang="de-DE" altLang="de-DE" sz="2200" b="1" dirty="0">
                <a:latin typeface="Arial" panose="020B0604020202020204" pitchFamily="34" charset="0"/>
              </a:rPr>
              <a:t>stellt die Rechtslage von Anfang an irreführend dar</a:t>
            </a:r>
            <a:r>
              <a:rPr lang="de-DE" altLang="de-DE" sz="2200" dirty="0">
                <a:latin typeface="Arial" panose="020B0604020202020204" pitchFamily="34" charset="0"/>
              </a:rPr>
              <a:t>, weil sie entgegen § 3 S. 1 MiLoG den Anspruch auf den gesetzlichen Mindestlohn aus ihrem Anwendungsbereich nicht ausnimmt </a:t>
            </a:r>
          </a:p>
        </p:txBody>
      </p:sp>
      <p:sp>
        <p:nvSpPr>
          <p:cNvPr id="3" name="Textfeld 2"/>
          <p:cNvSpPr txBox="1"/>
          <p:nvPr/>
        </p:nvSpPr>
        <p:spPr>
          <a:xfrm>
            <a:off x="539725" y="-8325"/>
            <a:ext cx="8541876" cy="523220"/>
          </a:xfrm>
          <a:prstGeom prst="rect">
            <a:avLst/>
          </a:prstGeom>
          <a:noFill/>
          <a:effectLst>
            <a:glow rad="228600">
              <a:schemeClr val="accent2">
                <a:satMod val="175000"/>
                <a:alpha val="40000"/>
              </a:schemeClr>
            </a:glow>
          </a:effectLst>
        </p:spPr>
        <p:txBody>
          <a:bodyPr wrap="square" rtlCol="0">
            <a:spAutoFit/>
          </a:bodyPr>
          <a:lstStyle/>
          <a:p>
            <a:pPr algn="ctr"/>
            <a:r>
              <a:rPr lang="de-DE" sz="2800" b="1" dirty="0"/>
              <a:t>Beispiel 3: Ausschlussfristen und Mindestlohn</a:t>
            </a:r>
          </a:p>
        </p:txBody>
      </p:sp>
    </p:spTree>
    <p:extLst>
      <p:ext uri="{BB962C8B-B14F-4D97-AF65-F5344CB8AC3E}">
        <p14:creationId xmlns:p14="http://schemas.microsoft.com/office/powerpoint/2010/main" val="1371167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849314" y="114300"/>
            <a:ext cx="8207375" cy="5907088"/>
          </a:xfrm>
          <a:prstGeom prst="rect">
            <a:avLst/>
          </a:prstGeom>
        </p:spPr>
        <p:txBody>
          <a:bodyPr>
            <a:spAutoFit/>
          </a:bodyPr>
          <a:lstStyle/>
          <a:p>
            <a:pPr>
              <a:defRPr/>
            </a:pPr>
            <a:endParaRPr lang="de-DE" dirty="0"/>
          </a:p>
          <a:p>
            <a:pPr>
              <a:lnSpc>
                <a:spcPct val="150000"/>
              </a:lnSpc>
              <a:spcAft>
                <a:spcPts val="600"/>
              </a:spcAft>
              <a:defRPr/>
            </a:pPr>
            <a:r>
              <a:rPr lang="de-DE" sz="2400" b="1" i="1" dirty="0"/>
              <a:t>Roloff</a:t>
            </a:r>
            <a:r>
              <a:rPr lang="de-DE" sz="2400" b="1" dirty="0"/>
              <a:t>, in FS Willemsen, 2018, 407 (416): </a:t>
            </a:r>
          </a:p>
          <a:p>
            <a:pPr algn="just">
              <a:lnSpc>
                <a:spcPts val="3500"/>
              </a:lnSpc>
              <a:defRPr/>
            </a:pPr>
            <a:r>
              <a:rPr lang="de-DE" sz="2400" dirty="0"/>
              <a:t>„Ansprüche aus dem Arbeitsverhältnis und mit diesem im Zusammenhang stehende verfallen, wenn sie nicht binnen drei Monaten nach Fälligkeit beim Vertragspartner in Textform (§ 126 b BGB) geltend gemacht werden. Die Ausschlussfrist gilt nicht: </a:t>
            </a:r>
          </a:p>
          <a:p>
            <a:pPr marL="457200" indent="-457200" algn="just">
              <a:lnSpc>
                <a:spcPts val="3500"/>
              </a:lnSpc>
              <a:buFontTx/>
              <a:buAutoNum type="arabicParenBoth"/>
              <a:defRPr/>
            </a:pPr>
            <a:r>
              <a:rPr lang="de-DE" sz="2400" dirty="0"/>
              <a:t>für die Haftung aufgrund Vorsatzes, </a:t>
            </a:r>
          </a:p>
          <a:p>
            <a:pPr marL="457200" indent="-457200" algn="just">
              <a:lnSpc>
                <a:spcPts val="3500"/>
              </a:lnSpc>
              <a:buFontTx/>
              <a:buAutoNum type="arabicParenBoth"/>
              <a:defRPr/>
            </a:pPr>
            <a:r>
              <a:rPr lang="de-DE" sz="2400" dirty="0"/>
              <a:t>für Schäden aus der Verletzung des Lebens, des Körpers oder der Gesundheit oder </a:t>
            </a:r>
          </a:p>
          <a:p>
            <a:pPr marL="457200" indent="-457200" algn="just">
              <a:lnSpc>
                <a:spcPts val="3500"/>
              </a:lnSpc>
              <a:buFontTx/>
              <a:buAutoNum type="arabicParenBoth"/>
              <a:defRPr/>
            </a:pPr>
            <a:r>
              <a:rPr lang="de-DE" sz="2400" dirty="0"/>
              <a:t>für Ansprüche des Arbeitnehmers, die kraft Gesetzes einer Ausschlussfrist entzogen sind (</a:t>
            </a:r>
            <a:r>
              <a:rPr lang="de-DE" sz="2400" dirty="0" err="1"/>
              <a:t>zB</a:t>
            </a:r>
            <a:r>
              <a:rPr lang="de-DE" sz="2400" dirty="0"/>
              <a:t> </a:t>
            </a:r>
            <a:r>
              <a:rPr lang="de-DE" sz="2400" dirty="0" err="1"/>
              <a:t>AEntG</a:t>
            </a:r>
            <a:r>
              <a:rPr lang="de-DE" sz="2400" dirty="0"/>
              <a:t>, BetrAVG, </a:t>
            </a:r>
            <a:r>
              <a:rPr lang="de-DE" sz="2400" dirty="0" err="1"/>
              <a:t>MiLoG</a:t>
            </a:r>
            <a:r>
              <a:rPr lang="de-DE" sz="2400" dirty="0"/>
              <a:t>, BetrVG, TVG).“</a:t>
            </a:r>
          </a:p>
        </p:txBody>
      </p:sp>
    </p:spTree>
    <p:extLst>
      <p:ext uri="{BB962C8B-B14F-4D97-AF65-F5344CB8AC3E}">
        <p14:creationId xmlns:p14="http://schemas.microsoft.com/office/powerpoint/2010/main" val="21841094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690114" y="735390"/>
            <a:ext cx="8057071" cy="4862870"/>
          </a:xfrm>
          <a:prstGeom prst="rect">
            <a:avLst/>
          </a:prstGeom>
        </p:spPr>
        <p:txBody>
          <a:bodyPr wrap="square">
            <a:spAutoFit/>
          </a:bodyPr>
          <a:lstStyle/>
          <a:p>
            <a:r>
              <a:rPr lang="da-DK" sz="2400" b="1" dirty="0"/>
              <a:t>BAG 30.1.2019 – 5 AZR 43/18, NZA 2019, 768</a:t>
            </a:r>
            <a:endParaRPr lang="de-DE" sz="2400" b="1" dirty="0"/>
          </a:p>
          <a:p>
            <a:pPr>
              <a:spcAft>
                <a:spcPts val="1200"/>
              </a:spcAft>
            </a:pPr>
            <a:r>
              <a:rPr lang="de-DE" sz="2400" b="1" dirty="0"/>
              <a:t>Leitsatz Nr. 2</a:t>
            </a:r>
          </a:p>
          <a:p>
            <a:pPr algn="just">
              <a:lnSpc>
                <a:spcPct val="150000"/>
              </a:lnSpc>
            </a:pPr>
            <a:r>
              <a:rPr lang="de-DE" sz="2400" dirty="0"/>
              <a:t>Eine als Allgemeine Geschäftsbedingung gestellte Verfallklausel, welche die von § 77 IV 4 BetrVG und § 4 IV 3 TVG geschützten Ansprüche umfasst, ist insoweit teilnichtig (§ 139 BGB). Allein dieser Verstoß und eine sich nur daraus ergebende unzureichende Transparenz führen aber nicht zur Gesamtunwirksamkeit der Verfallklausel nach § 307 I 2 BGB.</a:t>
            </a:r>
          </a:p>
        </p:txBody>
      </p:sp>
    </p:spTree>
    <p:extLst>
      <p:ext uri="{BB962C8B-B14F-4D97-AF65-F5344CB8AC3E}">
        <p14:creationId xmlns:p14="http://schemas.microsoft.com/office/powerpoint/2010/main" val="33864586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hteck 1"/>
          <p:cNvSpPr>
            <a:spLocks noChangeArrowheads="1"/>
          </p:cNvSpPr>
          <p:nvPr/>
        </p:nvSpPr>
        <p:spPr bwMode="auto">
          <a:xfrm>
            <a:off x="381000" y="115888"/>
            <a:ext cx="9144000" cy="581255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ts val="2600"/>
              </a:lnSpc>
              <a:spcBef>
                <a:spcPct val="0"/>
              </a:spcBef>
              <a:buNone/>
            </a:pPr>
            <a:r>
              <a:rPr lang="de-DE" altLang="de-DE" sz="2000" b="1" dirty="0">
                <a:latin typeface="Arial" panose="020B0604020202020204" pitchFamily="34" charset="0"/>
              </a:rPr>
              <a:t>BAG 28.9.2017 – 8 AZR 67/15, NZA 2018, 589</a:t>
            </a:r>
          </a:p>
          <a:p>
            <a:pPr>
              <a:lnSpc>
                <a:spcPts val="2600"/>
              </a:lnSpc>
              <a:spcBef>
                <a:spcPct val="0"/>
              </a:spcBef>
              <a:spcAft>
                <a:spcPts val="600"/>
              </a:spcAft>
              <a:buNone/>
            </a:pPr>
            <a:r>
              <a:rPr lang="de-DE" altLang="de-DE" sz="2000" b="1" dirty="0">
                <a:latin typeface="Arial" panose="020B0604020202020204" pitchFamily="34" charset="0"/>
              </a:rPr>
              <a:t>Orientierungssatz Nr. 3</a:t>
            </a:r>
          </a:p>
          <a:p>
            <a:pPr algn="just">
              <a:lnSpc>
                <a:spcPts val="2600"/>
              </a:lnSpc>
              <a:spcBef>
                <a:spcPct val="0"/>
              </a:spcBef>
              <a:buNone/>
            </a:pPr>
            <a:r>
              <a:rPr lang="de-DE" altLang="de-DE" sz="2000" dirty="0">
                <a:latin typeface="Arial" panose="020B0604020202020204" pitchFamily="34" charset="0"/>
              </a:rPr>
              <a:t>Zwar ist nach § 309 Nr. 7 Buchst. b BGB ein Ausschluss oder eine Begrenzung der Haftung für sonstige Schäden, die auf einer grob fahrlässigen </a:t>
            </a:r>
            <a:r>
              <a:rPr lang="de-DE" altLang="de-DE" sz="2000" dirty="0" err="1">
                <a:latin typeface="Arial" panose="020B0604020202020204" pitchFamily="34" charset="0"/>
              </a:rPr>
              <a:t>Pflichtver-letzung</a:t>
            </a:r>
            <a:r>
              <a:rPr lang="de-DE" altLang="de-DE" sz="2000" dirty="0">
                <a:latin typeface="Arial" panose="020B0604020202020204" pitchFamily="34" charset="0"/>
              </a:rPr>
              <a:t> des Verwenders oder auf einer vorsätzlichen oder grob fahrlässigen Pflichtverletzung eines gesetzlichen Vertreters oder Erfüllungsgehilfen des </a:t>
            </a:r>
            <a:r>
              <a:rPr lang="de-DE" altLang="de-DE" sz="2000" dirty="0" err="1">
                <a:latin typeface="Arial" panose="020B0604020202020204" pitchFamily="34" charset="0"/>
              </a:rPr>
              <a:t>Ver</a:t>
            </a:r>
            <a:r>
              <a:rPr lang="de-DE" altLang="de-DE" sz="2000" dirty="0">
                <a:latin typeface="Arial" panose="020B0604020202020204" pitchFamily="34" charset="0"/>
              </a:rPr>
              <a:t>-wenders beruhen, in AGB unwirksam. Allerdings sind nach § 310 IV 2 </a:t>
            </a:r>
            <a:r>
              <a:rPr lang="de-DE" altLang="de-DE" sz="2000" dirty="0" err="1">
                <a:latin typeface="Arial" panose="020B0604020202020204" pitchFamily="34" charset="0"/>
              </a:rPr>
              <a:t>Hs</a:t>
            </a:r>
            <a:r>
              <a:rPr lang="de-DE" altLang="de-DE" sz="2000" dirty="0">
                <a:latin typeface="Arial" panose="020B0604020202020204" pitchFamily="34" charset="0"/>
              </a:rPr>
              <a:t>. 1 BGB bei der Anwendung der §§ 305 ff. BGB auf Arbeitsverträge die im Arbeits-recht geltenden Besonderheiten angemessen zu berücksichtigen. Deshalb kann eine arbeitsvertragliche beidseitig wirkende Ausschlussklausel, die zwar Personenschäden – im Einklang mit § 309 Nr. 7 Buchst. a BGB – ausdrücklich nicht erfasst, jedoch Schäden im Sinne des § 309 Nr. 7 Buchst. b BGB nicht ausnimmt, in der Regel Bestand haben. Denn im Arbeitsverhältnis führt eine Verfallmöglichkeit von Ansprüchen wegen sonstiger Schäden im Sinne des § 309 Nr. 7 Buchst. b BGB typischerweise nicht zu einer unangemessenen Benachteiligung des Arbeitnehmers.</a:t>
            </a:r>
          </a:p>
          <a:p>
            <a:pPr algn="just">
              <a:lnSpc>
                <a:spcPts val="2600"/>
              </a:lnSpc>
              <a:spcBef>
                <a:spcPct val="0"/>
              </a:spcBef>
              <a:buNone/>
            </a:pPr>
            <a:r>
              <a:rPr lang="de-DE" altLang="de-DE" sz="2000" b="1" dirty="0">
                <a:latin typeface="Arial" panose="020B0604020202020204" pitchFamily="34" charset="0"/>
              </a:rPr>
              <a:t>Dagegen: LAG Niedersachsen 31.1.2018 – 2 Sa 945/17, NZA-RR 2018, 351</a:t>
            </a:r>
          </a:p>
        </p:txBody>
      </p:sp>
    </p:spTree>
    <p:extLst>
      <p:ext uri="{BB962C8B-B14F-4D97-AF65-F5344CB8AC3E}">
        <p14:creationId xmlns:p14="http://schemas.microsoft.com/office/powerpoint/2010/main" val="3802116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feld 3"/>
          <p:cNvSpPr txBox="1">
            <a:spLocks noChangeArrowheads="1"/>
          </p:cNvSpPr>
          <p:nvPr/>
        </p:nvSpPr>
        <p:spPr bwMode="auto">
          <a:xfrm>
            <a:off x="-45634" y="-121874"/>
            <a:ext cx="7272338" cy="1200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ct val="150000"/>
              </a:lnSpc>
              <a:spcBef>
                <a:spcPct val="0"/>
              </a:spcBef>
              <a:buFontTx/>
              <a:buNone/>
            </a:pPr>
            <a:r>
              <a:rPr lang="de-DE" altLang="de-DE" sz="2400" b="1" dirty="0">
                <a:solidFill>
                  <a:srgbClr val="000000"/>
                </a:solidFill>
                <a:latin typeface="Arial" panose="020B0604020202020204" pitchFamily="34" charset="0"/>
              </a:rPr>
              <a:t>I. Grundlegendes zum Transparenzgebot</a:t>
            </a:r>
          </a:p>
          <a:p>
            <a:pPr>
              <a:lnSpc>
                <a:spcPct val="150000"/>
              </a:lnSpc>
              <a:spcBef>
                <a:spcPct val="0"/>
              </a:spcBef>
              <a:buFontTx/>
              <a:buNone/>
            </a:pPr>
            <a:r>
              <a:rPr lang="de-DE" altLang="de-DE" sz="2400" b="1" dirty="0">
                <a:solidFill>
                  <a:srgbClr val="000000"/>
                </a:solidFill>
                <a:latin typeface="Arial" panose="020B0604020202020204" pitchFamily="34" charset="0"/>
              </a:rPr>
              <a:t>   1. Herkunft</a:t>
            </a:r>
          </a:p>
        </p:txBody>
      </p:sp>
      <p:sp>
        <p:nvSpPr>
          <p:cNvPr id="5123" name="Textfeld 1"/>
          <p:cNvSpPr txBox="1">
            <a:spLocks noChangeArrowheads="1"/>
          </p:cNvSpPr>
          <p:nvPr/>
        </p:nvSpPr>
        <p:spPr bwMode="auto">
          <a:xfrm>
            <a:off x="224287" y="940375"/>
            <a:ext cx="9583947" cy="5401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pPr>
            <a:r>
              <a:rPr lang="de-DE" altLang="de-DE" sz="2300" dirty="0">
                <a:solidFill>
                  <a:srgbClr val="000000"/>
                </a:solidFill>
                <a:latin typeface="Arial" panose="020B0604020202020204" pitchFamily="34" charset="0"/>
              </a:rPr>
              <a:t>Als eigenständige Prüfungskategorie vom BGH Mitte der 1980er Jahre entwickelt. Grundlegend BGH NJW 1989, 222 (Zinsberechnung bei Hypothekendarlehen) und BGH NJW 1989, 582 (Wertstellungspraxis im Giroverhältnis)</a:t>
            </a:r>
          </a:p>
          <a:p>
            <a:pPr>
              <a:spcBef>
                <a:spcPct val="0"/>
              </a:spcBef>
            </a:pPr>
            <a:r>
              <a:rPr lang="de-DE" altLang="de-DE" sz="2300" dirty="0">
                <a:solidFill>
                  <a:srgbClr val="000000"/>
                </a:solidFill>
                <a:latin typeface="Arial" panose="020B0604020202020204" pitchFamily="34" charset="0"/>
              </a:rPr>
              <a:t>Avancierte in der Folgezeit zu einem tragenden Prinzip der Kontrolle Allgemeiner Geschäftsbedingungen. </a:t>
            </a:r>
          </a:p>
          <a:p>
            <a:pPr>
              <a:spcBef>
                <a:spcPct val="0"/>
              </a:spcBef>
            </a:pPr>
            <a:r>
              <a:rPr lang="de-DE" altLang="de-DE" sz="2300" dirty="0">
                <a:solidFill>
                  <a:srgbClr val="000000"/>
                </a:solidFill>
                <a:latin typeface="Arial" panose="020B0604020202020204" pitchFamily="34" charset="0"/>
              </a:rPr>
              <a:t>Fand sodann Eingang in die </a:t>
            </a:r>
            <a:r>
              <a:rPr lang="de-DE" altLang="de-DE" sz="2300" dirty="0" err="1">
                <a:solidFill>
                  <a:srgbClr val="000000"/>
                </a:solidFill>
                <a:latin typeface="Arial" panose="020B0604020202020204" pitchFamily="34" charset="0"/>
              </a:rPr>
              <a:t>Klauselrichtlinie</a:t>
            </a:r>
            <a:r>
              <a:rPr lang="de-DE" altLang="de-DE" sz="2300" dirty="0">
                <a:solidFill>
                  <a:srgbClr val="000000"/>
                </a:solidFill>
                <a:latin typeface="Arial" panose="020B0604020202020204" pitchFamily="34" charset="0"/>
              </a:rPr>
              <a:t> für Verbraucherverträge – 93/13/EWG (dort Art. 5 S. 1).</a:t>
            </a:r>
          </a:p>
          <a:p>
            <a:pPr>
              <a:spcBef>
                <a:spcPct val="0"/>
              </a:spcBef>
            </a:pPr>
            <a:r>
              <a:rPr lang="de-DE" altLang="de-DE" sz="2300" dirty="0">
                <a:solidFill>
                  <a:srgbClr val="000000"/>
                </a:solidFill>
                <a:latin typeface="Arial" panose="020B0604020202020204" pitchFamily="34" charset="0"/>
              </a:rPr>
              <a:t>Kodifizierung in </a:t>
            </a:r>
            <a:r>
              <a:rPr lang="de-DE" altLang="de-DE" sz="2300" b="1" dirty="0">
                <a:solidFill>
                  <a:srgbClr val="000000"/>
                </a:solidFill>
                <a:latin typeface="Arial" panose="020B0604020202020204" pitchFamily="34" charset="0"/>
              </a:rPr>
              <a:t>§ 307 Abs. 1 Satz 2 BGB </a:t>
            </a:r>
            <a:r>
              <a:rPr lang="de-DE" altLang="de-DE" sz="2300" dirty="0">
                <a:solidFill>
                  <a:srgbClr val="000000"/>
                </a:solidFill>
                <a:latin typeface="Arial" panose="020B0604020202020204" pitchFamily="34" charset="0"/>
              </a:rPr>
              <a:t>durch das SMG 2001 unter gleichzeitiger Erstreckung auf vorformulierte Arbeitsverträge (§ 310 Abs. 4 BGB); kommt allerdings auch in mehreren anderen Vorschriften zum Ausdruck (</a:t>
            </a:r>
            <a:r>
              <a:rPr lang="de-DE" altLang="de-DE" sz="2300" dirty="0" err="1">
                <a:solidFill>
                  <a:srgbClr val="000000"/>
                </a:solidFill>
                <a:latin typeface="Arial" panose="020B0604020202020204" pitchFamily="34" charset="0"/>
              </a:rPr>
              <a:t>Unklarheitenregel</a:t>
            </a:r>
            <a:r>
              <a:rPr lang="de-DE" altLang="de-DE" sz="2300" dirty="0">
                <a:solidFill>
                  <a:srgbClr val="000000"/>
                </a:solidFill>
                <a:latin typeface="Arial" panose="020B0604020202020204" pitchFamily="34" charset="0"/>
              </a:rPr>
              <a:t>, Überraschungsverbot, Ein-</a:t>
            </a:r>
            <a:r>
              <a:rPr lang="de-DE" altLang="de-DE" sz="2300" dirty="0" err="1">
                <a:solidFill>
                  <a:srgbClr val="000000"/>
                </a:solidFill>
                <a:latin typeface="Arial" panose="020B0604020202020204" pitchFamily="34" charset="0"/>
              </a:rPr>
              <a:t>beziehungsvoraussetzungen</a:t>
            </a:r>
            <a:r>
              <a:rPr lang="de-DE" altLang="de-DE" sz="2300" dirty="0">
                <a:solidFill>
                  <a:srgbClr val="000000"/>
                </a:solidFill>
                <a:latin typeface="Arial" panose="020B0604020202020204" pitchFamily="34" charset="0"/>
              </a:rPr>
              <a:t>, Verbot geltungserhaltender Reduktion) </a:t>
            </a:r>
          </a:p>
          <a:p>
            <a:pPr>
              <a:spcBef>
                <a:spcPct val="0"/>
              </a:spcBef>
            </a:pPr>
            <a:r>
              <a:rPr lang="de-DE" altLang="de-DE" sz="2300" dirty="0">
                <a:solidFill>
                  <a:srgbClr val="000000"/>
                </a:solidFill>
                <a:latin typeface="Arial" panose="020B0604020202020204" pitchFamily="34" charset="0"/>
              </a:rPr>
              <a:t>Seitdem auch in der arbeitsgerichtlichen Rechtsprechung ein hoch-bedeutsamer Kontrollansatz</a:t>
            </a:r>
          </a:p>
        </p:txBody>
      </p:sp>
    </p:spTree>
    <p:extLst>
      <p:ext uri="{BB962C8B-B14F-4D97-AF65-F5344CB8AC3E}">
        <p14:creationId xmlns:p14="http://schemas.microsoft.com/office/powerpoint/2010/main" val="22085987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568624" y="260648"/>
            <a:ext cx="7128792" cy="523220"/>
          </a:xfrm>
          <a:prstGeom prst="rect">
            <a:avLst/>
          </a:prstGeom>
          <a:solidFill>
            <a:schemeClr val="accent2">
              <a:lumMod val="75000"/>
            </a:schemeClr>
          </a:solidFill>
          <a:effectLst>
            <a:glow rad="228600">
              <a:schemeClr val="accent6">
                <a:satMod val="175000"/>
                <a:alpha val="40000"/>
              </a:schemeClr>
            </a:glow>
          </a:effectLst>
        </p:spPr>
        <p:txBody>
          <a:bodyPr>
            <a:spAutoFit/>
          </a:bodyPr>
          <a:lstStyle/>
          <a:p>
            <a:pPr>
              <a:defRPr/>
            </a:pPr>
            <a:r>
              <a:rPr lang="de-DE" sz="2800" b="1" dirty="0">
                <a:solidFill>
                  <a:srgbClr val="FFFFFF"/>
                </a:solidFill>
                <a:latin typeface="Arial" charset="0"/>
              </a:rPr>
              <a:t>Ausprägungen des Transparenzgebotes</a:t>
            </a:r>
          </a:p>
        </p:txBody>
      </p:sp>
      <p:sp>
        <p:nvSpPr>
          <p:cNvPr id="5" name="Textfeld 4"/>
          <p:cNvSpPr txBox="1">
            <a:spLocks noChangeArrowheads="1"/>
          </p:cNvSpPr>
          <p:nvPr/>
        </p:nvSpPr>
        <p:spPr bwMode="auto">
          <a:xfrm>
            <a:off x="704851" y="1916113"/>
            <a:ext cx="2232025" cy="831850"/>
          </a:xfrm>
          <a:prstGeom prst="rect">
            <a:avLst/>
          </a:prstGeom>
          <a:solidFill>
            <a:srgbClr val="FFCC99"/>
          </a:solidFill>
          <a:ln w="28575">
            <a:solidFill>
              <a:schemeClr val="tx1"/>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a:solidFill>
                  <a:srgbClr val="000000"/>
                </a:solidFill>
                <a:latin typeface="Arial" panose="020B0604020202020204" pitchFamily="34" charset="0"/>
              </a:rPr>
              <a:t>Verständlich-keitsgebot</a:t>
            </a:r>
          </a:p>
        </p:txBody>
      </p:sp>
      <p:cxnSp>
        <p:nvCxnSpPr>
          <p:cNvPr id="7" name="Gerade Verbindung 6"/>
          <p:cNvCxnSpPr>
            <a:cxnSpLocks noChangeShapeType="1"/>
          </p:cNvCxnSpPr>
          <p:nvPr/>
        </p:nvCxnSpPr>
        <p:spPr bwMode="auto">
          <a:xfrm>
            <a:off x="5132388" y="784225"/>
            <a:ext cx="0" cy="4876800"/>
          </a:xfrm>
          <a:prstGeom prst="line">
            <a:avLst/>
          </a:prstGeom>
          <a:noFill/>
          <a:ln w="76200" algn="ctr">
            <a:solidFill>
              <a:schemeClr val="tx2"/>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a:cxnSpLocks noChangeShapeType="1"/>
          </p:cNvCxnSpPr>
          <p:nvPr/>
        </p:nvCxnSpPr>
        <p:spPr bwMode="auto">
          <a:xfrm flipH="1">
            <a:off x="1065214" y="1557338"/>
            <a:ext cx="4067175" cy="0"/>
          </a:xfrm>
          <a:prstGeom prst="line">
            <a:avLst/>
          </a:prstGeom>
          <a:noFill/>
          <a:ln w="76200" algn="ctr">
            <a:solidFill>
              <a:schemeClr val="tx2"/>
            </a:solidFill>
            <a:round/>
            <a:headEn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Gerade Verbindung mit Pfeil 14"/>
          <p:cNvCxnSpPr>
            <a:cxnSpLocks noChangeShapeType="1"/>
          </p:cNvCxnSpPr>
          <p:nvPr/>
        </p:nvCxnSpPr>
        <p:spPr bwMode="auto">
          <a:xfrm>
            <a:off x="1065213" y="1557339"/>
            <a:ext cx="0" cy="358775"/>
          </a:xfrm>
          <a:prstGeom prst="straightConnector1">
            <a:avLst/>
          </a:prstGeom>
          <a:noFill/>
          <a:ln w="38100" algn="ctr">
            <a:solidFill>
              <a:schemeClr val="tx2"/>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feld 15"/>
          <p:cNvSpPr txBox="1">
            <a:spLocks noChangeArrowheads="1"/>
          </p:cNvSpPr>
          <p:nvPr/>
        </p:nvSpPr>
        <p:spPr bwMode="auto">
          <a:xfrm>
            <a:off x="2073275" y="3573463"/>
            <a:ext cx="2374900" cy="1200150"/>
          </a:xfrm>
          <a:prstGeom prst="rect">
            <a:avLst/>
          </a:prstGeom>
          <a:solidFill>
            <a:srgbClr val="FFCC99"/>
          </a:solidFill>
          <a:ln w="28575">
            <a:solidFill>
              <a:schemeClr val="tx1"/>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a:solidFill>
                  <a:srgbClr val="000000"/>
                </a:solidFill>
                <a:latin typeface="Arial" panose="020B0604020202020204" pitchFamily="34" charset="0"/>
              </a:rPr>
              <a:t>Gebot der Widerspruchs-freiheit</a:t>
            </a:r>
          </a:p>
        </p:txBody>
      </p:sp>
      <p:cxnSp>
        <p:nvCxnSpPr>
          <p:cNvPr id="22" name="Gerade Verbindung mit Pfeil 21"/>
          <p:cNvCxnSpPr>
            <a:cxnSpLocks noChangeShapeType="1"/>
          </p:cNvCxnSpPr>
          <p:nvPr/>
        </p:nvCxnSpPr>
        <p:spPr bwMode="auto">
          <a:xfrm flipH="1">
            <a:off x="4448176" y="4005263"/>
            <a:ext cx="684213" cy="0"/>
          </a:xfrm>
          <a:prstGeom prst="straightConnector1">
            <a:avLst/>
          </a:prstGeom>
          <a:noFill/>
          <a:ln w="38100" algn="ctr">
            <a:solidFill>
              <a:schemeClr val="tx2"/>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xtfeld 24"/>
          <p:cNvSpPr txBox="1">
            <a:spLocks noChangeArrowheads="1"/>
          </p:cNvSpPr>
          <p:nvPr/>
        </p:nvSpPr>
        <p:spPr bwMode="auto">
          <a:xfrm>
            <a:off x="5673726" y="4926013"/>
            <a:ext cx="2663825" cy="1200150"/>
          </a:xfrm>
          <a:prstGeom prst="rect">
            <a:avLst/>
          </a:prstGeom>
          <a:solidFill>
            <a:srgbClr val="C00000"/>
          </a:solidFill>
          <a:ln w="28575">
            <a:solidFill>
              <a:schemeClr val="tx1"/>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a:solidFill>
                  <a:srgbClr val="FFFFFF"/>
                </a:solidFill>
                <a:latin typeface="Arial" panose="020B0604020202020204" pitchFamily="34" charset="0"/>
              </a:rPr>
              <a:t>Bestimmtheits- und Konkre-tisierungsgebot</a:t>
            </a:r>
          </a:p>
        </p:txBody>
      </p:sp>
      <p:cxnSp>
        <p:nvCxnSpPr>
          <p:cNvPr id="28" name="Gerade Verbindung mit Pfeil 27"/>
          <p:cNvCxnSpPr>
            <a:cxnSpLocks noChangeShapeType="1"/>
          </p:cNvCxnSpPr>
          <p:nvPr/>
        </p:nvCxnSpPr>
        <p:spPr bwMode="auto">
          <a:xfrm>
            <a:off x="5132389" y="5661025"/>
            <a:ext cx="541337" cy="0"/>
          </a:xfrm>
          <a:prstGeom prst="straightConnector1">
            <a:avLst/>
          </a:prstGeom>
          <a:noFill/>
          <a:ln w="38100" algn="ctr">
            <a:solidFill>
              <a:schemeClr val="tx2"/>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Textfeld 30"/>
          <p:cNvSpPr txBox="1">
            <a:spLocks noChangeArrowheads="1"/>
          </p:cNvSpPr>
          <p:nvPr/>
        </p:nvSpPr>
        <p:spPr bwMode="auto">
          <a:xfrm>
            <a:off x="5673726" y="2205038"/>
            <a:ext cx="2879725" cy="1200150"/>
          </a:xfrm>
          <a:prstGeom prst="rect">
            <a:avLst/>
          </a:prstGeom>
          <a:solidFill>
            <a:srgbClr val="FFCC99"/>
          </a:solidFill>
          <a:ln w="28575">
            <a:solidFill>
              <a:schemeClr val="tx1"/>
            </a:solidFill>
            <a:miter lim="800000"/>
            <a:headEnd/>
            <a:tailEnd/>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a:solidFill>
                  <a:srgbClr val="000000"/>
                </a:solidFill>
                <a:latin typeface="Arial" panose="020B0604020202020204" pitchFamily="34" charset="0"/>
              </a:rPr>
              <a:t>Verschleierungs- und Täuschungs-verbot</a:t>
            </a:r>
          </a:p>
        </p:txBody>
      </p:sp>
      <p:cxnSp>
        <p:nvCxnSpPr>
          <p:cNvPr id="32" name="Gerade Verbindung mit Pfeil 31"/>
          <p:cNvCxnSpPr>
            <a:cxnSpLocks noChangeShapeType="1"/>
          </p:cNvCxnSpPr>
          <p:nvPr/>
        </p:nvCxnSpPr>
        <p:spPr bwMode="auto">
          <a:xfrm>
            <a:off x="5132389" y="2805113"/>
            <a:ext cx="541337" cy="0"/>
          </a:xfrm>
          <a:prstGeom prst="straightConnector1">
            <a:avLst/>
          </a:prstGeom>
          <a:noFill/>
          <a:ln w="38100" algn="ctr">
            <a:solidFill>
              <a:schemeClr val="tx2"/>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2447324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53" presetClass="entr" presetSubtype="16" fill="hold" nodeType="clickEffect">
                                  <p:stCondLst>
                                    <p:cond delay="0"/>
                                  </p:stCondLst>
                                  <p:childTnLst>
                                    <p:set>
                                      <p:cBhvr>
                                        <p:cTn id="26" dur="1" fill="hold">
                                          <p:stCondLst>
                                            <p:cond delay="0"/>
                                          </p:stCondLst>
                                        </p:cTn>
                                        <p:tgtEl>
                                          <p:spTgt spid="28"/>
                                        </p:tgtEl>
                                        <p:attrNameLst>
                                          <p:attrName>style.visibility</p:attrName>
                                        </p:attrNameLst>
                                      </p:cBhvr>
                                      <p:to>
                                        <p:strVal val="visible"/>
                                      </p:to>
                                    </p:set>
                                    <p:anim calcmode="lin" valueType="num">
                                      <p:cBhvr>
                                        <p:cTn id="27" dur="500" fill="hold"/>
                                        <p:tgtEl>
                                          <p:spTgt spid="28"/>
                                        </p:tgtEl>
                                        <p:attrNameLst>
                                          <p:attrName>ppt_w</p:attrName>
                                        </p:attrNameLst>
                                      </p:cBhvr>
                                      <p:tavLst>
                                        <p:tav tm="0">
                                          <p:val>
                                            <p:fltVal val="0"/>
                                          </p:val>
                                        </p:tav>
                                        <p:tav tm="100000">
                                          <p:val>
                                            <p:strVal val="#ppt_w"/>
                                          </p:val>
                                        </p:tav>
                                      </p:tavLst>
                                    </p:anim>
                                    <p:anim calcmode="lin" valueType="num">
                                      <p:cBhvr>
                                        <p:cTn id="28" dur="500" fill="hold"/>
                                        <p:tgtEl>
                                          <p:spTgt spid="28"/>
                                        </p:tgtEl>
                                        <p:attrNameLst>
                                          <p:attrName>ppt_h</p:attrName>
                                        </p:attrNameLst>
                                      </p:cBhvr>
                                      <p:tavLst>
                                        <p:tav tm="0">
                                          <p:val>
                                            <p:fltVal val="0"/>
                                          </p:val>
                                        </p:tav>
                                        <p:tav tm="100000">
                                          <p:val>
                                            <p:strVal val="#ppt_h"/>
                                          </p:val>
                                        </p:tav>
                                      </p:tavLst>
                                    </p:anim>
                                    <p:animEffect transition="in" filter="fade">
                                      <p:cBhvr>
                                        <p:cTn id="29" dur="500"/>
                                        <p:tgtEl>
                                          <p:spTgt spid="28"/>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25"/>
                                        </p:tgtEl>
                                        <p:attrNameLst>
                                          <p:attrName>style.visibility</p:attrName>
                                        </p:attrNameLst>
                                      </p:cBhvr>
                                      <p:to>
                                        <p:strVal val="visible"/>
                                      </p:to>
                                    </p:set>
                                    <p:anim calcmode="lin" valueType="num">
                                      <p:cBhvr>
                                        <p:cTn id="32" dur="500" fill="hold"/>
                                        <p:tgtEl>
                                          <p:spTgt spid="25"/>
                                        </p:tgtEl>
                                        <p:attrNameLst>
                                          <p:attrName>ppt_w</p:attrName>
                                        </p:attrNameLst>
                                      </p:cBhvr>
                                      <p:tavLst>
                                        <p:tav tm="0">
                                          <p:val>
                                            <p:fltVal val="0"/>
                                          </p:val>
                                        </p:tav>
                                        <p:tav tm="100000">
                                          <p:val>
                                            <p:strVal val="#ppt_w"/>
                                          </p:val>
                                        </p:tav>
                                      </p:tavLst>
                                    </p:anim>
                                    <p:anim calcmode="lin" valueType="num">
                                      <p:cBhvr>
                                        <p:cTn id="33" dur="500" fill="hold"/>
                                        <p:tgtEl>
                                          <p:spTgt spid="25"/>
                                        </p:tgtEl>
                                        <p:attrNameLst>
                                          <p:attrName>ppt_h</p:attrName>
                                        </p:attrNameLst>
                                      </p:cBhvr>
                                      <p:tavLst>
                                        <p:tav tm="0">
                                          <p:val>
                                            <p:fltVal val="0"/>
                                          </p:val>
                                        </p:tav>
                                        <p:tav tm="100000">
                                          <p:val>
                                            <p:strVal val="#ppt_h"/>
                                          </p:val>
                                        </p:tav>
                                      </p:tavLst>
                                    </p:anim>
                                    <p:animEffect transition="in" filter="fade">
                                      <p:cBhvr>
                                        <p:cTn id="34"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6" grpId="0" animBg="1"/>
      <p:bldP spid="25" grpId="0" animBg="1"/>
      <p:bldP spid="31"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hteck 1"/>
          <p:cNvSpPr>
            <a:spLocks noChangeArrowheads="1"/>
          </p:cNvSpPr>
          <p:nvPr/>
        </p:nvSpPr>
        <p:spPr bwMode="auto">
          <a:xfrm>
            <a:off x="741364" y="276226"/>
            <a:ext cx="72358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a:solidFill>
                  <a:srgbClr val="000000"/>
                </a:solidFill>
                <a:latin typeface="Arial" panose="020B0604020202020204" pitchFamily="34" charset="0"/>
              </a:rPr>
              <a:t>4. Bestimmtheits- und Konkretisierungsgebot</a:t>
            </a:r>
          </a:p>
        </p:txBody>
      </p:sp>
      <p:sp>
        <p:nvSpPr>
          <p:cNvPr id="31747" name="Textfeld 3"/>
          <p:cNvSpPr txBox="1">
            <a:spLocks noChangeArrowheads="1"/>
          </p:cNvSpPr>
          <p:nvPr/>
        </p:nvSpPr>
        <p:spPr bwMode="auto">
          <a:xfrm>
            <a:off x="1136650" y="908050"/>
            <a:ext cx="7848600" cy="526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spcBef>
                <a:spcPct val="0"/>
              </a:spcBef>
              <a:buFontTx/>
              <a:buNone/>
            </a:pPr>
            <a:r>
              <a:rPr lang="de-DE" altLang="de-DE" sz="2400">
                <a:solidFill>
                  <a:srgbClr val="000000"/>
                </a:solidFill>
                <a:latin typeface="Arial" panose="020B0604020202020204" pitchFamily="34" charset="0"/>
              </a:rPr>
              <a:t>Das Bestimmtheits- und Konkretisierungsgebot verlangt, dass die </a:t>
            </a:r>
            <a:r>
              <a:rPr lang="de-DE" altLang="de-DE" sz="2400" b="1">
                <a:solidFill>
                  <a:srgbClr val="000000"/>
                </a:solidFill>
                <a:latin typeface="Arial" panose="020B0604020202020204" pitchFamily="34" charset="0"/>
              </a:rPr>
              <a:t>Voraussetzungen und Rechtsfolgen möglichst konkret formuliert </a:t>
            </a:r>
            <a:r>
              <a:rPr lang="de-DE" altLang="de-DE" sz="2400">
                <a:solidFill>
                  <a:srgbClr val="000000"/>
                </a:solidFill>
                <a:latin typeface="Arial" panose="020B0604020202020204" pitchFamily="34" charset="0"/>
              </a:rPr>
              <a:t>werden müssen. Der Verwender (Arbeitgeber) soll daran gehindert werden, durch unpräzise gehaltene Regelungen in der Sache nicht gerechtfertigte Beurteilungsspielräume in Anspruch zu nehmen. Das gilt in erster Linie dann, wenn der Arbeitgeber sich </a:t>
            </a:r>
            <a:r>
              <a:rPr lang="de-DE" altLang="de-DE" sz="2400" b="1">
                <a:solidFill>
                  <a:srgbClr val="000000"/>
                </a:solidFill>
                <a:latin typeface="Arial" panose="020B0604020202020204" pitchFamily="34" charset="0"/>
              </a:rPr>
              <a:t>bestimmte Gestaltungsbefugnisse ausbedingt</a:t>
            </a:r>
            <a:r>
              <a:rPr lang="de-DE" altLang="de-DE" sz="2400">
                <a:solidFill>
                  <a:srgbClr val="000000"/>
                </a:solidFill>
                <a:latin typeface="Arial" panose="020B0604020202020204" pitchFamily="34" charset="0"/>
              </a:rPr>
              <a:t>, zum anderen aber auch, wenn es um Klauseln geht, mit denen </a:t>
            </a:r>
            <a:r>
              <a:rPr lang="de-DE" altLang="de-DE" sz="2400" b="1">
                <a:solidFill>
                  <a:srgbClr val="000000"/>
                </a:solidFill>
                <a:latin typeface="Arial" panose="020B0604020202020204" pitchFamily="34" charset="0"/>
              </a:rPr>
              <a:t>auf das Verhalten des Arbeitnehmers eingewirkt</a:t>
            </a:r>
            <a:r>
              <a:rPr lang="de-DE" altLang="de-DE" sz="2400">
                <a:solidFill>
                  <a:srgbClr val="000000"/>
                </a:solidFill>
                <a:latin typeface="Arial" panose="020B0604020202020204" pitchFamily="34" charset="0"/>
              </a:rPr>
              <a:t> werden soll. Die arbeitsgerichtliche Rechtsprechung bietet abhängig vom Gegenstand der jeweils auf dem Prüfstand stehenden Klausel ein </a:t>
            </a:r>
            <a:r>
              <a:rPr lang="de-DE" altLang="de-DE" sz="2400" b="1">
                <a:solidFill>
                  <a:srgbClr val="000000"/>
                </a:solidFill>
                <a:latin typeface="Arial" panose="020B0604020202020204" pitchFamily="34" charset="0"/>
              </a:rPr>
              <a:t>uneinheitliches Bild</a:t>
            </a:r>
            <a:r>
              <a:rPr lang="de-DE" altLang="de-DE" sz="2400">
                <a:solidFill>
                  <a:srgbClr val="000000"/>
                </a:solidFill>
                <a:latin typeface="Arial" panose="020B0604020202020204" pitchFamily="34" charset="0"/>
              </a:rPr>
              <a:t>. </a:t>
            </a:r>
          </a:p>
        </p:txBody>
      </p:sp>
    </p:spTree>
    <p:extLst>
      <p:ext uri="{BB962C8B-B14F-4D97-AF65-F5344CB8AC3E}">
        <p14:creationId xmlns:p14="http://schemas.microsoft.com/office/powerpoint/2010/main" val="11102092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feld 3"/>
          <p:cNvSpPr txBox="1">
            <a:spLocks noChangeArrowheads="1"/>
          </p:cNvSpPr>
          <p:nvPr/>
        </p:nvSpPr>
        <p:spPr bwMode="auto">
          <a:xfrm>
            <a:off x="776288" y="549276"/>
            <a:ext cx="712946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a:solidFill>
                  <a:srgbClr val="000000"/>
                </a:solidFill>
                <a:latin typeface="Arial" panose="020B0604020202020204" pitchFamily="34" charset="0"/>
              </a:rPr>
              <a:t>a) Hypertrophe Anforderungen</a:t>
            </a:r>
          </a:p>
        </p:txBody>
      </p:sp>
      <p:sp>
        <p:nvSpPr>
          <p:cNvPr id="32771" name="Rechteck 4"/>
          <p:cNvSpPr>
            <a:spLocks noChangeArrowheads="1"/>
          </p:cNvSpPr>
          <p:nvPr/>
        </p:nvSpPr>
        <p:spPr bwMode="auto">
          <a:xfrm>
            <a:off x="776289" y="1536701"/>
            <a:ext cx="8497887"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a:solidFill>
                  <a:srgbClr val="000000"/>
                </a:solidFill>
                <a:latin typeface="Arial" panose="020B0604020202020204" pitchFamily="34" charset="0"/>
              </a:rPr>
              <a:t>Beispiel 1: Vertragsstrafe bei schuldhafter Veranlassung der außerordentlichen Kündigung </a:t>
            </a:r>
          </a:p>
          <a:p>
            <a:pPr>
              <a:spcBef>
                <a:spcPct val="0"/>
              </a:spcBef>
              <a:buFontTx/>
              <a:buNone/>
            </a:pPr>
            <a:endParaRPr lang="de-DE" altLang="de-DE" sz="2400" b="1">
              <a:solidFill>
                <a:srgbClr val="000000"/>
              </a:solidFill>
              <a:latin typeface="Arial" panose="020B0604020202020204" pitchFamily="34" charset="0"/>
            </a:endParaRPr>
          </a:p>
          <a:p>
            <a:pPr>
              <a:spcBef>
                <a:spcPct val="0"/>
              </a:spcBef>
              <a:buFontTx/>
              <a:buNone/>
            </a:pPr>
            <a:r>
              <a:rPr lang="de-DE" altLang="de-DE" sz="2400" b="1">
                <a:solidFill>
                  <a:srgbClr val="000000"/>
                </a:solidFill>
                <a:latin typeface="Arial" panose="020B0604020202020204" pitchFamily="34" charset="0"/>
              </a:rPr>
              <a:t>Klausel</a:t>
            </a:r>
          </a:p>
          <a:p>
            <a:pPr algn="just">
              <a:spcBef>
                <a:spcPct val="0"/>
              </a:spcBef>
              <a:buFontTx/>
              <a:buNone/>
            </a:pPr>
            <a:r>
              <a:rPr lang="de-DE" altLang="de-DE" sz="2400">
                <a:solidFill>
                  <a:srgbClr val="000000"/>
                </a:solidFill>
                <a:latin typeface="Arial" panose="020B0604020202020204" pitchFamily="34" charset="0"/>
              </a:rPr>
              <a:t>„Tritt der/die Arbeitnehmer/in das Arbeitsverhältnis nicht an, löst er/sie das Arbeitsverhältnis unter Vertragsbruch oder </a:t>
            </a:r>
            <a:r>
              <a:rPr lang="de-DE" altLang="de-DE" sz="2400" b="1">
                <a:solidFill>
                  <a:srgbClr val="000000"/>
                </a:solidFill>
                <a:latin typeface="Arial" panose="020B0604020202020204" pitchFamily="34" charset="0"/>
              </a:rPr>
              <a:t>wird der Arbeitgeber durch schuldhaft vertragswidriges Verhalten des Arbeitnehmers/der Arbeitnehmerin zur fristlosen Kündigung des Arbeitsverhältnisses veranlasst</a:t>
            </a:r>
            <a:r>
              <a:rPr lang="de-DE" altLang="de-DE" sz="2400">
                <a:solidFill>
                  <a:srgbClr val="000000"/>
                </a:solidFill>
                <a:latin typeface="Arial" panose="020B0604020202020204" pitchFamily="34" charset="0"/>
              </a:rPr>
              <a:t>, so hat der/die Arbeitnehmer/in an den Arbeitgeber eine Vertragsstrafe in Höhe von einem Brutto-Monatsgehalt/-lohn zu zahlen.“</a:t>
            </a:r>
          </a:p>
        </p:txBody>
      </p:sp>
    </p:spTree>
    <p:extLst>
      <p:ext uri="{BB962C8B-B14F-4D97-AF65-F5344CB8AC3E}">
        <p14:creationId xmlns:p14="http://schemas.microsoft.com/office/powerpoint/2010/main" val="3430922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feld 3"/>
          <p:cNvSpPr txBox="1">
            <a:spLocks noChangeArrowheads="1"/>
          </p:cNvSpPr>
          <p:nvPr/>
        </p:nvSpPr>
        <p:spPr bwMode="auto">
          <a:xfrm>
            <a:off x="488951" y="44451"/>
            <a:ext cx="8856663" cy="686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200" b="1">
                <a:solidFill>
                  <a:srgbClr val="000000"/>
                </a:solidFill>
                <a:latin typeface="Arial" panose="020B0604020202020204" pitchFamily="34" charset="0"/>
              </a:rPr>
              <a:t>BAG 21.4.2005, NZA 2005, 1053</a:t>
            </a:r>
          </a:p>
          <a:p>
            <a:pPr>
              <a:spcBef>
                <a:spcPct val="0"/>
              </a:spcBef>
              <a:buFontTx/>
              <a:buNone/>
            </a:pPr>
            <a:r>
              <a:rPr lang="de-DE" altLang="de-DE" sz="2200" b="1">
                <a:solidFill>
                  <a:srgbClr val="000000"/>
                </a:solidFill>
                <a:latin typeface="Arial" panose="020B0604020202020204" pitchFamily="34" charset="0"/>
              </a:rPr>
              <a:t>Aus den Gründen:</a:t>
            </a:r>
          </a:p>
          <a:p>
            <a:pPr algn="just">
              <a:spcBef>
                <a:spcPct val="0"/>
              </a:spcBef>
              <a:buFontTx/>
              <a:buNone/>
            </a:pPr>
            <a:r>
              <a:rPr lang="de-DE" altLang="de-DE" sz="2200">
                <a:solidFill>
                  <a:srgbClr val="000000"/>
                </a:solidFill>
                <a:latin typeface="Arial" panose="020B0604020202020204" pitchFamily="34" charset="0"/>
              </a:rPr>
              <a:t>„Die vorliegende Vertragsstrafenabrede ist </a:t>
            </a:r>
            <a:r>
              <a:rPr lang="de-DE" altLang="de-DE" sz="2200" b="1">
                <a:solidFill>
                  <a:srgbClr val="000000"/>
                </a:solidFill>
                <a:latin typeface="Arial" panose="020B0604020202020204" pitchFamily="34" charset="0"/>
              </a:rPr>
              <a:t>schon wegen mangeln-der Bestimmtheit unwirksam</a:t>
            </a:r>
            <a:r>
              <a:rPr lang="de-DE" altLang="de-DE" sz="2200">
                <a:solidFill>
                  <a:srgbClr val="000000"/>
                </a:solidFill>
                <a:latin typeface="Arial" panose="020B0604020202020204" pitchFamily="34" charset="0"/>
              </a:rPr>
              <a:t>. Die Verwirkung der vereinbarten Ver-tragsstrafe durch „schuldhaft vertragswidriges Verhalten des Arbeit-nehmers, das den Arbeitgeber zur fristlosen Kündigung des Arbeits-verhältnisses veranlasst”, ist nicht klar und verständlich, weil die Pflichtverletzungen nicht hinreichend bestimmt sind. Die vereinbarte Vertragsstrafe muss nämlich nicht nur die zu leistende Strafe, son-dern auch die sie auslösende Pflichtverletzung so klar bezeichnen, dass sich der Versprechende in seinem Verhalten darauf einstellen kann. Globale Strafversprechen, die auf die Absicherung aller arbeits-vertraglichen Pflichten zielen, sind wegen Verstoßes gegen das Be-stimmtheitsgebot unwirksam. Die Regelung muss erkennen lassen, welche konkreten Pflichten durch sie tatsächlich gesichert werden sollen. Nur so kann der Arbeitnehmer erkennen, was gegebenenfalls „auf ihn zukommt”. „Schuldhaft vertragswidriges Verhalten” ohne nähere Konkretisierung enthält deshalb nicht die nötige Warnfunktion und entspricht wegen des Strafcharakters der Vertragsstrafe auch nicht rechtsstaatlichen Grundsätzen.“</a:t>
            </a:r>
          </a:p>
        </p:txBody>
      </p:sp>
    </p:spTree>
    <p:extLst>
      <p:ext uri="{BB962C8B-B14F-4D97-AF65-F5344CB8AC3E}">
        <p14:creationId xmlns:p14="http://schemas.microsoft.com/office/powerpoint/2010/main" val="33240698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hteck 4"/>
          <p:cNvSpPr>
            <a:spLocks noChangeArrowheads="1"/>
          </p:cNvSpPr>
          <p:nvPr/>
        </p:nvSpPr>
        <p:spPr bwMode="auto">
          <a:xfrm>
            <a:off x="488950" y="981075"/>
            <a:ext cx="8928100" cy="603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200" b="1">
                <a:solidFill>
                  <a:srgbClr val="000000"/>
                </a:solidFill>
                <a:latin typeface="Arial" panose="020B0604020202020204" pitchFamily="34" charset="0"/>
              </a:rPr>
              <a:t>BAG 14.8.2007, NZA 2008, 170</a:t>
            </a:r>
          </a:p>
          <a:p>
            <a:pPr>
              <a:spcBef>
                <a:spcPct val="0"/>
              </a:spcBef>
              <a:buFontTx/>
              <a:buNone/>
            </a:pPr>
            <a:r>
              <a:rPr lang="de-DE" altLang="de-DE" sz="2200" b="1">
                <a:solidFill>
                  <a:srgbClr val="000000"/>
                </a:solidFill>
                <a:latin typeface="Arial" panose="020B0604020202020204" pitchFamily="34" charset="0"/>
              </a:rPr>
              <a:t>Aus den Gründen:</a:t>
            </a:r>
          </a:p>
          <a:p>
            <a:pPr algn="just">
              <a:spcBef>
                <a:spcPct val="0"/>
              </a:spcBef>
              <a:buFontTx/>
              <a:buNone/>
            </a:pPr>
            <a:r>
              <a:rPr lang="de-DE" altLang="de-DE" sz="2000">
                <a:solidFill>
                  <a:srgbClr val="000000"/>
                </a:solidFill>
                <a:latin typeface="Arial" panose="020B0604020202020204" pitchFamily="34" charset="0"/>
              </a:rPr>
              <a:t>„Voraussetzung für eine ausreichende Bestimmtheit einer Vertragsstrafen-vereinbarung ist nicht nur, dass die sie auslösende Pflichtverletzung so klar bestimmt ist, dass sich der Versprechende in seinem Verhalten darauf einstellen kann, sondern auch, dass die zu leistende Strafe ihrer Höhe nach klar und bestimmt ist. Nach Nr. 11 II 4 des Arbeitsvertrags kann die Bekl. „für jeden Fall der Zuwiderhandlung eine Vertragsstrafe in Höhe von zwei durchschnittlichen Brutto-Monatseinkommen verlangen”. In Nr. 11 III des Arbeitsvertrags heißt es dann: „Im Falle einer dauerhaften Verletzung der Verschwiegenheitspflicht oder des Wettbewerbsverbotes gilt jeder angebrochene Monat als eine erneute Verletzungshandlung”.</a:t>
            </a:r>
          </a:p>
          <a:p>
            <a:pPr algn="just">
              <a:spcBef>
                <a:spcPct val="0"/>
              </a:spcBef>
              <a:buFontTx/>
              <a:buNone/>
            </a:pPr>
            <a:r>
              <a:rPr lang="de-DE" altLang="de-DE" sz="2000">
                <a:solidFill>
                  <a:srgbClr val="000000"/>
                </a:solidFill>
                <a:latin typeface="Arial" panose="020B0604020202020204" pitchFamily="34" charset="0"/>
              </a:rPr>
              <a:t>Aus der Zusammenschau dieser beiden Vertragsbestimmungen wird nicht erkennbar, wann eine so genannte „dauerhafte Verletzung” vertraglicher Pflichten vorliegen soll, die nach Nr. 11 III des Arbeitsvertrags zu einer monatlich erneut fällig werdenden Vertragsstrafe führt und wann ein einmaliger Vertragsverstoß gegeben sein soll, für den nur eine einmalige Vertragsstrafe nach Nr. 11 II 4 des Arbeitsvertrags verwirkt sein soll.“</a:t>
            </a:r>
          </a:p>
          <a:p>
            <a:pPr>
              <a:spcBef>
                <a:spcPct val="0"/>
              </a:spcBef>
              <a:buFontTx/>
              <a:buNone/>
            </a:pPr>
            <a:endParaRPr lang="de-DE" altLang="de-DE" sz="2200">
              <a:solidFill>
                <a:srgbClr val="000000"/>
              </a:solidFill>
              <a:latin typeface="Arial" panose="020B0604020202020204" pitchFamily="34" charset="0"/>
            </a:endParaRPr>
          </a:p>
        </p:txBody>
      </p:sp>
      <p:sp>
        <p:nvSpPr>
          <p:cNvPr id="34819" name="Rechteck 5"/>
          <p:cNvSpPr>
            <a:spLocks noChangeArrowheads="1"/>
          </p:cNvSpPr>
          <p:nvPr/>
        </p:nvSpPr>
        <p:spPr bwMode="auto">
          <a:xfrm>
            <a:off x="488951" y="44450"/>
            <a:ext cx="820896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a:solidFill>
                  <a:srgbClr val="000000"/>
                </a:solidFill>
                <a:latin typeface="Arial" panose="020B0604020202020204" pitchFamily="34" charset="0"/>
              </a:rPr>
              <a:t>Beispiel 2: Vertragsstrafe bei Verstoß gegen Wett-</a:t>
            </a:r>
            <a:br>
              <a:rPr lang="de-DE" altLang="de-DE" sz="2400" b="1">
                <a:solidFill>
                  <a:srgbClr val="000000"/>
                </a:solidFill>
                <a:latin typeface="Arial" panose="020B0604020202020204" pitchFamily="34" charset="0"/>
              </a:rPr>
            </a:br>
            <a:r>
              <a:rPr lang="de-DE" altLang="de-DE" sz="2400" b="1">
                <a:solidFill>
                  <a:srgbClr val="000000"/>
                </a:solidFill>
                <a:latin typeface="Arial" panose="020B0604020202020204" pitchFamily="34" charset="0"/>
              </a:rPr>
              <a:t>                   bewerbsverbot</a:t>
            </a:r>
          </a:p>
        </p:txBody>
      </p:sp>
    </p:spTree>
    <p:extLst>
      <p:ext uri="{BB962C8B-B14F-4D97-AF65-F5344CB8AC3E}">
        <p14:creationId xmlns:p14="http://schemas.microsoft.com/office/powerpoint/2010/main" val="6193331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hteck 3"/>
          <p:cNvSpPr>
            <a:spLocks noChangeArrowheads="1"/>
          </p:cNvSpPr>
          <p:nvPr/>
        </p:nvSpPr>
        <p:spPr bwMode="auto">
          <a:xfrm>
            <a:off x="560389" y="115889"/>
            <a:ext cx="8785225" cy="6370637"/>
          </a:xfrm>
          <a:prstGeom prst="rect">
            <a:avLst/>
          </a:prstGeom>
          <a:noFill/>
          <a:ln w="38100">
            <a:solidFill>
              <a:srgbClr val="CC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a:solidFill>
                  <a:srgbClr val="000000"/>
                </a:solidFill>
                <a:latin typeface="Arial" panose="020B0604020202020204" pitchFamily="34" charset="0"/>
              </a:rPr>
              <a:t>Formulierungsvorschlag</a:t>
            </a:r>
          </a:p>
          <a:p>
            <a:pPr algn="just">
              <a:spcBef>
                <a:spcPct val="0"/>
              </a:spcBef>
              <a:buFontTx/>
              <a:buNone/>
            </a:pPr>
            <a:r>
              <a:rPr lang="de-DE" altLang="de-DE" sz="2400">
                <a:solidFill>
                  <a:srgbClr val="000000"/>
                </a:solidFill>
                <a:latin typeface="Arial" panose="020B0604020202020204" pitchFamily="34" charset="0"/>
              </a:rPr>
              <a:t>Im Falle der Nichteinhaltung des Wettbewerbsverbots hat der Arbeitnehmer eine Vertragsstrafe von (z.B.: einem Brutto-monatsgehalt) zu zahlen.</a:t>
            </a:r>
          </a:p>
          <a:p>
            <a:pPr algn="just">
              <a:spcBef>
                <a:spcPct val="0"/>
              </a:spcBef>
              <a:buFontTx/>
              <a:buNone/>
            </a:pPr>
            <a:r>
              <a:rPr lang="de-DE" altLang="de-DE" sz="2400">
                <a:solidFill>
                  <a:srgbClr val="000000"/>
                </a:solidFill>
                <a:latin typeface="Arial" panose="020B0604020202020204" pitchFamily="34" charset="0"/>
              </a:rPr>
              <a:t>Besteht die Zuwiderhandlung in einer Dauerverletzung (z.B. kapitalmäßige Beteiligung  an einem Wettbewerbsunternehmen oder Eingehung eines Dauerschuldverhältnisses wie eines Arbeits-, Dienst-, Handelsvertreter- oder Beraterverhältnisses), wird die Vertragsstrafe für jeden angefangenen Monat, in dem die Dauerverletzung anhält, neu verwirkt. Mehrere Zuwider-handlungen führen unabhängig voneinander zur Verwirkung von jeweils einer Vertragsstrafe, ggf. auch mehrfach innerhalb eines Monats. Erfolgen hingegen einzelne Zuwiderhandlungen im Rahmen einer Dauerverletzung, sind sie von der für diese Dauerverletzung verwirkten Vertragsstrafe mit umfasst.</a:t>
            </a:r>
          </a:p>
          <a:p>
            <a:pPr>
              <a:spcBef>
                <a:spcPct val="0"/>
              </a:spcBef>
              <a:buFontTx/>
              <a:buNone/>
            </a:pPr>
            <a:r>
              <a:rPr lang="de-DE" altLang="de-DE" sz="2000">
                <a:solidFill>
                  <a:srgbClr val="000000"/>
                </a:solidFill>
                <a:latin typeface="Arial" panose="020B0604020202020204" pitchFamily="34" charset="0"/>
              </a:rPr>
              <a:t>(Klausel angelehnt an </a:t>
            </a:r>
            <a:r>
              <a:rPr lang="de-DE" altLang="de-DE" sz="2000" i="1">
                <a:solidFill>
                  <a:srgbClr val="000000"/>
                </a:solidFill>
                <a:latin typeface="Arial" panose="020B0604020202020204" pitchFamily="34" charset="0"/>
              </a:rPr>
              <a:t>Diller</a:t>
            </a:r>
            <a:r>
              <a:rPr lang="de-DE" altLang="de-DE" sz="2000">
                <a:solidFill>
                  <a:srgbClr val="000000"/>
                </a:solidFill>
                <a:latin typeface="Arial" panose="020B0604020202020204" pitchFamily="34" charset="0"/>
              </a:rPr>
              <a:t>, NZA 2008, 574 (576) und </a:t>
            </a:r>
            <a:r>
              <a:rPr lang="de-DE" altLang="de-DE" sz="2000" i="1">
                <a:solidFill>
                  <a:srgbClr val="000000"/>
                </a:solidFill>
                <a:latin typeface="Arial" panose="020B0604020202020204" pitchFamily="34" charset="0"/>
              </a:rPr>
              <a:t>Haas/Fuhlrott</a:t>
            </a:r>
            <a:r>
              <a:rPr lang="de-DE" altLang="de-DE" sz="2000">
                <a:solidFill>
                  <a:srgbClr val="000000"/>
                </a:solidFill>
                <a:latin typeface="Arial" panose="020B0604020202020204" pitchFamily="34" charset="0"/>
              </a:rPr>
              <a:t>, NZA-RR 2010, 1 (6))</a:t>
            </a:r>
          </a:p>
        </p:txBody>
      </p:sp>
    </p:spTree>
    <p:extLst>
      <p:ext uri="{BB962C8B-B14F-4D97-AF65-F5344CB8AC3E}">
        <p14:creationId xmlns:p14="http://schemas.microsoft.com/office/powerpoint/2010/main" val="41456430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feld 3"/>
          <p:cNvSpPr txBox="1">
            <a:spLocks noChangeArrowheads="1"/>
          </p:cNvSpPr>
          <p:nvPr/>
        </p:nvSpPr>
        <p:spPr bwMode="auto">
          <a:xfrm>
            <a:off x="525464" y="44450"/>
            <a:ext cx="8891587"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a:solidFill>
                  <a:srgbClr val="000000"/>
                </a:solidFill>
                <a:latin typeface="Arial" panose="020B0604020202020204" pitchFamily="34" charset="0"/>
              </a:rPr>
              <a:t> Beispiel 3: Kostenspezifizierung bei Rückzahlungsvor-</a:t>
            </a:r>
            <a:br>
              <a:rPr lang="de-DE" altLang="de-DE" sz="2400" b="1">
                <a:solidFill>
                  <a:srgbClr val="000000"/>
                </a:solidFill>
                <a:latin typeface="Arial" panose="020B0604020202020204" pitchFamily="34" charset="0"/>
              </a:rPr>
            </a:br>
            <a:r>
              <a:rPr lang="de-DE" altLang="de-DE" sz="2400" b="1">
                <a:solidFill>
                  <a:srgbClr val="000000"/>
                </a:solidFill>
                <a:latin typeface="Arial" panose="020B0604020202020204" pitchFamily="34" charset="0"/>
              </a:rPr>
              <a:t>                    behalten</a:t>
            </a:r>
          </a:p>
        </p:txBody>
      </p:sp>
      <p:sp>
        <p:nvSpPr>
          <p:cNvPr id="36867" name="Rechteck 1"/>
          <p:cNvSpPr>
            <a:spLocks noChangeArrowheads="1"/>
          </p:cNvSpPr>
          <p:nvPr/>
        </p:nvSpPr>
        <p:spPr bwMode="auto">
          <a:xfrm>
            <a:off x="525464" y="981075"/>
            <a:ext cx="8891587"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000" b="1" dirty="0">
                <a:solidFill>
                  <a:srgbClr val="000000"/>
                </a:solidFill>
                <a:latin typeface="Arial" panose="020B0604020202020204" pitchFamily="34" charset="0"/>
              </a:rPr>
              <a:t>BAG 6.8.2013, NZA 2013, 1361 (zuvor schon BAG 21.8.2012, NZA 2012, 1428)</a:t>
            </a:r>
          </a:p>
          <a:p>
            <a:pPr>
              <a:spcBef>
                <a:spcPct val="0"/>
              </a:spcBef>
              <a:buFontTx/>
              <a:buNone/>
            </a:pPr>
            <a:r>
              <a:rPr lang="de-DE" altLang="de-DE" sz="2000" b="1" dirty="0">
                <a:solidFill>
                  <a:srgbClr val="000000"/>
                </a:solidFill>
                <a:latin typeface="Arial" panose="020B0604020202020204" pitchFamily="34" charset="0"/>
              </a:rPr>
              <a:t>Aus den Gründen:</a:t>
            </a:r>
          </a:p>
          <a:p>
            <a:pPr algn="just">
              <a:spcBef>
                <a:spcPct val="0"/>
              </a:spcBef>
              <a:buFontTx/>
              <a:buNone/>
            </a:pPr>
            <a:r>
              <a:rPr lang="de-DE" altLang="de-DE" sz="2000" dirty="0">
                <a:solidFill>
                  <a:srgbClr val="000000"/>
                </a:solidFill>
                <a:latin typeface="Arial" panose="020B0604020202020204" pitchFamily="34" charset="0"/>
              </a:rPr>
              <a:t>„Die Angaben in Nr. 2 der Nebenabrede genügen dem Transparenzgebot schon deshalb nicht, weil die Klausel der Kl. vermeidbare Spielräume bei der Bestimmung der zu erstattenden Kosten eröffnet. Die in der Rückzahlungs-klausel verwendete Formulierung „die der E entstandenen Aufwendungen für die Weiterbildung, einschließlich der Lohnfortzahlungskosten“ lässt offen, welche Kosten dies im Einzelnen sein sollen. Es fehlt an der Angabe, welche konkreten Kosten damit gemeint sind und in welcher Höhe diese anfallen können. Der Klausel ist nicht zu entnehmen, mit welchen </a:t>
            </a:r>
            <a:r>
              <a:rPr lang="de-DE" altLang="de-DE" sz="2000" dirty="0" err="1">
                <a:solidFill>
                  <a:srgbClr val="000000"/>
                </a:solidFill>
                <a:latin typeface="Arial" panose="020B0604020202020204" pitchFamily="34" charset="0"/>
              </a:rPr>
              <a:t>Lehrgangsge-bühren</a:t>
            </a:r>
            <a:r>
              <a:rPr lang="de-DE" altLang="de-DE" sz="2000" dirty="0">
                <a:solidFill>
                  <a:srgbClr val="000000"/>
                </a:solidFill>
                <a:latin typeface="Arial" panose="020B0604020202020204" pitchFamily="34" charset="0"/>
              </a:rPr>
              <a:t> zu rechnen ist, ob der Bekl. neben den Lehrgangsgebühren Fahrt-, Unterbringungs- und Verpflegungskosten zu erstatten hat, wie diese </a:t>
            </a:r>
            <a:r>
              <a:rPr lang="de-DE" altLang="de-DE" sz="2000" dirty="0" err="1">
                <a:solidFill>
                  <a:srgbClr val="000000"/>
                </a:solidFill>
                <a:latin typeface="Arial" panose="020B0604020202020204" pitchFamily="34" charset="0"/>
              </a:rPr>
              <a:t>gegebe-nenfalls</a:t>
            </a:r>
            <a:r>
              <a:rPr lang="de-DE" altLang="de-DE" sz="2000" dirty="0">
                <a:solidFill>
                  <a:srgbClr val="000000"/>
                </a:solidFill>
                <a:latin typeface="Arial" panose="020B0604020202020204" pitchFamily="34" charset="0"/>
              </a:rPr>
              <a:t> zu berechnen sind (z. B. Kilometerpauschale für Fahrtkosten, Tages-sätze für Übernachtungs- und Verpflegungskosten), für welchen konkreten Zeitraum Lohnfortzahlungskosten anfallen, ob die Rückzahlungsverpflichtung auf die Netto- oder die Bruttosumme gerichtet ist und ob auch die Beiträge zur Zusatzversorgung zu erstatten sind.“ </a:t>
            </a:r>
          </a:p>
        </p:txBody>
      </p:sp>
    </p:spTree>
    <p:extLst>
      <p:ext uri="{BB962C8B-B14F-4D97-AF65-F5344CB8AC3E}">
        <p14:creationId xmlns:p14="http://schemas.microsoft.com/office/powerpoint/2010/main" val="33031200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CDC5DCAE-F2C6-EB9D-C39F-A96380EC1E28}"/>
              </a:ext>
            </a:extLst>
          </p:cNvPr>
          <p:cNvSpPr>
            <a:spLocks noChangeArrowheads="1"/>
          </p:cNvSpPr>
          <p:nvPr/>
        </p:nvSpPr>
        <p:spPr bwMode="auto">
          <a:xfrm>
            <a:off x="636589" y="949049"/>
            <a:ext cx="8658225" cy="4289425"/>
          </a:xfrm>
          <a:prstGeom prst="rect">
            <a:avLst/>
          </a:prstGeom>
          <a:noFill/>
          <a:ln w="38100" algn="ctr">
            <a:solidFill>
              <a:srgbClr val="CC0000"/>
            </a:solidFill>
            <a:miter lim="800000"/>
            <a:headEnd/>
            <a:tailEnd type="none" w="sm"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lnSpc>
                <a:spcPts val="3300"/>
              </a:lnSpc>
              <a:spcBef>
                <a:spcPct val="0"/>
              </a:spcBef>
              <a:buNone/>
            </a:pPr>
            <a:r>
              <a:rPr lang="de-DE" altLang="de-DE" sz="2400">
                <a:solidFill>
                  <a:srgbClr val="000000"/>
                </a:solidFill>
                <a:latin typeface="Arial" panose="020B0604020202020204" pitchFamily="34" charset="0"/>
              </a:rPr>
              <a:t>Formulierungsvorschlag (in Anlehnung an </a:t>
            </a:r>
            <a:r>
              <a:rPr lang="de-DE" altLang="de-DE" sz="2400" i="1">
                <a:solidFill>
                  <a:srgbClr val="000000"/>
                </a:solidFill>
                <a:latin typeface="Arial" panose="020B0604020202020204" pitchFamily="34" charset="0"/>
              </a:rPr>
              <a:t>Schneider</a:t>
            </a:r>
            <a:r>
              <a:rPr lang="de-DE" altLang="de-DE" sz="2400">
                <a:solidFill>
                  <a:srgbClr val="000000"/>
                </a:solidFill>
                <a:latin typeface="Arial" panose="020B0604020202020204" pitchFamily="34" charset="0"/>
              </a:rPr>
              <a:t>, in: Arbeitsvertrag (Hrsg. Preis),  6. Aufl. 2020, II A 90 Rz. 109) </a:t>
            </a:r>
          </a:p>
          <a:p>
            <a:pPr algn="just">
              <a:lnSpc>
                <a:spcPts val="3300"/>
              </a:lnSpc>
              <a:spcBef>
                <a:spcPct val="0"/>
              </a:spcBef>
              <a:buNone/>
            </a:pPr>
            <a:r>
              <a:rPr lang="de-DE" altLang="de-DE" sz="2400">
                <a:solidFill>
                  <a:srgbClr val="000000"/>
                </a:solidFill>
                <a:latin typeface="Arial" panose="020B0604020202020204" pitchFamily="34" charset="0"/>
              </a:rPr>
              <a:t>Unbeschadet der Regelung des § 87 BetrVG darf der Arbeitgeber Kurzarbeit anordnen, wenn die gesetzlichen Voraussetzungen für die Gewährung von Kurzarbeitergeld (z.Zt. §§ 95 ff. SGB III) erfüllt sind und der Arbeitgeber den Arbeitsausfall der Agentur für Arbeit gem. § 99 SGB III angezeigt hat; dabei ist eine Ankündigungsfrist von zwei Wochen einzuhalten. Der Arbeitgeber kann die Anordnung von Kurzarbeit jederzeit widerrufen.</a:t>
            </a:r>
          </a:p>
        </p:txBody>
      </p:sp>
      <p:sp>
        <p:nvSpPr>
          <p:cNvPr id="37891" name="Textfeld 3">
            <a:extLst>
              <a:ext uri="{FF2B5EF4-FFF2-40B4-BE49-F238E27FC236}">
                <a16:creationId xmlns:a16="http://schemas.microsoft.com/office/drawing/2014/main" id="{FFA710E0-EB49-5E61-3392-91C175959150}"/>
              </a:ext>
            </a:extLst>
          </p:cNvPr>
          <p:cNvSpPr txBox="1">
            <a:spLocks noChangeArrowheads="1"/>
          </p:cNvSpPr>
          <p:nvPr/>
        </p:nvSpPr>
        <p:spPr bwMode="auto">
          <a:xfrm>
            <a:off x="1889125" y="920751"/>
            <a:ext cx="6154738" cy="347663"/>
          </a:xfrm>
          <a:prstGeom prst="rect">
            <a:avLst/>
          </a:prstGeom>
          <a:noFill/>
          <a:ln>
            <a:noFill/>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defRPr/>
            </a:pPr>
            <a:r>
              <a:rPr lang="de-DE" altLang="de-DE" sz="1661" dirty="0">
                <a:solidFill>
                  <a:srgbClr val="000000"/>
                </a:solidFill>
                <a:latin typeface="Arial" panose="020B0604020202020204" pitchFamily="34" charset="0"/>
              </a:rPr>
              <a:t> </a:t>
            </a:r>
          </a:p>
        </p:txBody>
      </p:sp>
      <p:sp>
        <p:nvSpPr>
          <p:cNvPr id="15364" name="Rechteck 1">
            <a:extLst>
              <a:ext uri="{FF2B5EF4-FFF2-40B4-BE49-F238E27FC236}">
                <a16:creationId xmlns:a16="http://schemas.microsoft.com/office/drawing/2014/main" id="{18AA5FE6-0C46-4BBA-88C8-4D664C2F15BC}"/>
              </a:ext>
            </a:extLst>
          </p:cNvPr>
          <p:cNvSpPr>
            <a:spLocks noChangeArrowheads="1"/>
          </p:cNvSpPr>
          <p:nvPr/>
        </p:nvSpPr>
        <p:spPr bwMode="auto">
          <a:xfrm>
            <a:off x="1060451" y="5448116"/>
            <a:ext cx="83407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spcBef>
                <a:spcPct val="0"/>
              </a:spcBef>
              <a:buFontTx/>
              <a:buNone/>
            </a:pPr>
            <a:r>
              <a:rPr lang="de-DE" altLang="de-DE" sz="1200" i="1">
                <a:latin typeface="Arial" panose="020B0604020202020204" pitchFamily="34" charset="0"/>
                <a:cs typeface="Arial" panose="020B0604020202020204" pitchFamily="34" charset="0"/>
              </a:rPr>
              <a:t>Klocke,</a:t>
            </a:r>
            <a:r>
              <a:rPr lang="de-DE" altLang="de-DE" sz="1200">
                <a:latin typeface="Arial" panose="020B0604020202020204" pitchFamily="34" charset="0"/>
                <a:cs typeface="Arial" panose="020B0604020202020204" pitchFamily="34" charset="0"/>
              </a:rPr>
              <a:t> Die Zulässigkeit von Kurzarbeitsklauseln im Arbeitsvertrag, RdA 2020, 331. Einführung durch Änderungskündigung: </a:t>
            </a:r>
            <a:r>
              <a:rPr lang="de-DE" altLang="de-DE" sz="1200" i="1">
                <a:latin typeface="Arial" panose="020B0604020202020204" pitchFamily="34" charset="0"/>
                <a:cs typeface="Arial" panose="020B0604020202020204" pitchFamily="34" charset="0"/>
              </a:rPr>
              <a:t>Weller/König</a:t>
            </a:r>
            <a:r>
              <a:rPr lang="de-DE" altLang="de-DE" sz="1200">
                <a:latin typeface="Arial" panose="020B0604020202020204" pitchFamily="34" charset="0"/>
                <a:cs typeface="Arial" panose="020B0604020202020204" pitchFamily="34" charset="0"/>
              </a:rPr>
              <a:t>, Kurzarbeit durch Änderungs-kündigung - Nur ein theoretisches Konstrukt?, BB 2020, 953; </a:t>
            </a:r>
            <a:r>
              <a:rPr lang="de-DE" altLang="de-DE" sz="1200" i="1">
                <a:latin typeface="Arial" panose="020B0604020202020204" pitchFamily="34" charset="0"/>
                <a:cs typeface="Arial" panose="020B0604020202020204" pitchFamily="34" charset="0"/>
              </a:rPr>
              <a:t>Bauer/Günther</a:t>
            </a:r>
            <a:r>
              <a:rPr lang="de-DE" altLang="de-DE" sz="1200">
                <a:latin typeface="Arial" panose="020B0604020202020204" pitchFamily="34" charset="0"/>
                <a:cs typeface="Arial" panose="020B0604020202020204" pitchFamily="34" charset="0"/>
              </a:rPr>
              <a:t>, Kurzarbeit zur Krisenbewältigung – Einführung durch Änderungskündigung?, NZA 2020, 419.</a:t>
            </a:r>
          </a:p>
        </p:txBody>
      </p:sp>
      <p:pic>
        <p:nvPicPr>
          <p:cNvPr id="15368" name="Grafik 2">
            <a:extLst>
              <a:ext uri="{FF2B5EF4-FFF2-40B4-BE49-F238E27FC236}">
                <a16:creationId xmlns:a16="http://schemas.microsoft.com/office/drawing/2014/main" id="{8E2AF093-84E7-ADE7-8716-BF22A762F1B9}"/>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4825" y="5491539"/>
            <a:ext cx="546100" cy="541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feld 3">
            <a:extLst>
              <a:ext uri="{FF2B5EF4-FFF2-40B4-BE49-F238E27FC236}">
                <a16:creationId xmlns:a16="http://schemas.microsoft.com/office/drawing/2014/main" id="{EC8B568A-14B2-7908-F0D2-D4C14375A831}"/>
              </a:ext>
            </a:extLst>
          </p:cNvPr>
          <p:cNvSpPr txBox="1">
            <a:spLocks noChangeArrowheads="1"/>
          </p:cNvSpPr>
          <p:nvPr/>
        </p:nvSpPr>
        <p:spPr bwMode="auto">
          <a:xfrm>
            <a:off x="525464" y="44451"/>
            <a:ext cx="8891587"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dirty="0">
                <a:solidFill>
                  <a:srgbClr val="000000"/>
                </a:solidFill>
                <a:latin typeface="Arial" panose="020B0604020202020204" pitchFamily="34" charset="0"/>
              </a:rPr>
              <a:t> Beispiel 4: arbeitsvertraglicher Vorbehalt der Einführung</a:t>
            </a:r>
            <a:br>
              <a:rPr lang="de-DE" altLang="de-DE" sz="2400" b="1" dirty="0">
                <a:solidFill>
                  <a:srgbClr val="000000"/>
                </a:solidFill>
                <a:latin typeface="Arial" panose="020B0604020202020204" pitchFamily="34" charset="0"/>
              </a:rPr>
            </a:br>
            <a:r>
              <a:rPr lang="de-DE" altLang="de-DE" sz="2400" b="1" dirty="0">
                <a:solidFill>
                  <a:srgbClr val="000000"/>
                </a:solidFill>
                <a:latin typeface="Arial" panose="020B0604020202020204" pitchFamily="34" charset="0"/>
              </a:rPr>
              <a:t>                    von Kurzarbeit</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hteck 3"/>
          <p:cNvSpPr>
            <a:spLocks noChangeArrowheads="1"/>
          </p:cNvSpPr>
          <p:nvPr/>
        </p:nvSpPr>
        <p:spPr bwMode="auto">
          <a:xfrm>
            <a:off x="776289" y="260351"/>
            <a:ext cx="8353425" cy="591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a:solidFill>
                  <a:srgbClr val="000000"/>
                </a:solidFill>
                <a:latin typeface="Arial" panose="020B0604020202020204" pitchFamily="34" charset="0"/>
              </a:rPr>
              <a:t>Realitätsfern LAG Berlin-Brandenburg</a:t>
            </a:r>
          </a:p>
          <a:p>
            <a:pPr>
              <a:spcBef>
                <a:spcPct val="0"/>
              </a:spcBef>
              <a:spcAft>
                <a:spcPts val="1200"/>
              </a:spcAft>
              <a:buNone/>
            </a:pPr>
            <a:r>
              <a:rPr lang="de-DE" altLang="de-DE" sz="2400" b="1">
                <a:solidFill>
                  <a:srgbClr val="000000"/>
                </a:solidFill>
                <a:latin typeface="Arial" panose="020B0604020202020204" pitchFamily="34" charset="0"/>
              </a:rPr>
              <a:t> 7. 10. 2010 NZA-RR 2011, 65</a:t>
            </a:r>
          </a:p>
          <a:p>
            <a:pPr algn="just">
              <a:lnSpc>
                <a:spcPts val="3200"/>
              </a:lnSpc>
              <a:spcBef>
                <a:spcPct val="0"/>
              </a:spcBef>
              <a:buNone/>
            </a:pPr>
            <a:r>
              <a:rPr lang="de-DE" altLang="de-DE" sz="2400">
                <a:solidFill>
                  <a:srgbClr val="000000"/>
                </a:solidFill>
                <a:latin typeface="Arial" panose="020B0604020202020204" pitchFamily="34" charset="0"/>
              </a:rPr>
              <a:t>„2. Solche Klauseln sind unwirksam, wenn sie nicht ausdrücklich eine Ankündigungsfrist vorsehen.</a:t>
            </a:r>
          </a:p>
          <a:p>
            <a:pPr algn="just">
              <a:lnSpc>
                <a:spcPts val="3200"/>
              </a:lnSpc>
              <a:spcBef>
                <a:spcPct val="0"/>
              </a:spcBef>
              <a:buNone/>
            </a:pPr>
            <a:r>
              <a:rPr lang="de-DE" altLang="de-DE" sz="2400">
                <a:solidFill>
                  <a:srgbClr val="000000"/>
                </a:solidFill>
                <a:latin typeface="Arial" panose="020B0604020202020204" pitchFamily="34" charset="0"/>
              </a:rPr>
              <a:t>3. Solche Klauseln können auch dann gem. § 307 I, II BGB unwirksam sein, wenn sie Regelungen über Umfang und Ausmaß der Kurzarbeit, Festlegung des betroffenen Personenkreises, Art und Weise der Einbeziehung des Personenkreises u. Ä. völlig offen lassen.</a:t>
            </a:r>
          </a:p>
          <a:p>
            <a:pPr algn="just">
              <a:lnSpc>
                <a:spcPts val="3200"/>
              </a:lnSpc>
              <a:spcBef>
                <a:spcPct val="0"/>
              </a:spcBef>
              <a:buNone/>
            </a:pPr>
            <a:r>
              <a:rPr lang="de-DE" altLang="de-DE" sz="2400">
                <a:solidFill>
                  <a:srgbClr val="000000"/>
                </a:solidFill>
                <a:latin typeface="Arial" panose="020B0604020202020204" pitchFamily="34" charset="0"/>
              </a:rPr>
              <a:t>4. Die bloße Bezugnahme auf die Vorschriften der §§ 169 ff. SGB III führt weder für sich genommen noch über die Regelung des § 310 IV BGB zu einer Legitimation der Klauseln, die den genannten Grundsätzen nicht entsprechen.“</a:t>
            </a:r>
          </a:p>
        </p:txBody>
      </p:sp>
    </p:spTree>
    <p:extLst>
      <p:ext uri="{BB962C8B-B14F-4D97-AF65-F5344CB8AC3E}">
        <p14:creationId xmlns:p14="http://schemas.microsoft.com/office/powerpoint/2010/main" val="17038298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feld 3"/>
          <p:cNvSpPr txBox="1">
            <a:spLocks noChangeArrowheads="1"/>
          </p:cNvSpPr>
          <p:nvPr/>
        </p:nvSpPr>
        <p:spPr bwMode="auto">
          <a:xfrm>
            <a:off x="704851" y="14288"/>
            <a:ext cx="66960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dirty="0">
                <a:solidFill>
                  <a:srgbClr val="000000"/>
                </a:solidFill>
                <a:latin typeface="Arial" panose="020B0604020202020204" pitchFamily="34" charset="0"/>
              </a:rPr>
              <a:t>b) Angemessene Transparenzanforderungen</a:t>
            </a:r>
          </a:p>
        </p:txBody>
      </p:sp>
      <p:sp>
        <p:nvSpPr>
          <p:cNvPr id="39939" name="Rechteck 1"/>
          <p:cNvSpPr>
            <a:spLocks noChangeArrowheads="1"/>
          </p:cNvSpPr>
          <p:nvPr/>
        </p:nvSpPr>
        <p:spPr bwMode="auto">
          <a:xfrm>
            <a:off x="379553" y="602563"/>
            <a:ext cx="8980098" cy="581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ct val="150000"/>
              </a:lnSpc>
              <a:spcBef>
                <a:spcPct val="0"/>
              </a:spcBef>
              <a:buNone/>
            </a:pPr>
            <a:r>
              <a:rPr lang="de-DE" altLang="de-DE" sz="2400" b="1" dirty="0">
                <a:solidFill>
                  <a:srgbClr val="000000"/>
                </a:solidFill>
                <a:latin typeface="Arial" panose="020B0604020202020204" pitchFamily="34" charset="0"/>
              </a:rPr>
              <a:t>BAG 12.1.2005, NZA 2005, 465 zu Widerrufsvorbehalten</a:t>
            </a:r>
          </a:p>
          <a:p>
            <a:pPr>
              <a:lnSpc>
                <a:spcPct val="150000"/>
              </a:lnSpc>
              <a:spcBef>
                <a:spcPct val="0"/>
              </a:spcBef>
              <a:buNone/>
            </a:pPr>
            <a:r>
              <a:rPr lang="de-DE" altLang="de-DE" sz="2400" b="1" dirty="0">
                <a:solidFill>
                  <a:srgbClr val="000000"/>
                </a:solidFill>
                <a:latin typeface="Arial" panose="020B0604020202020204" pitchFamily="34" charset="0"/>
              </a:rPr>
              <a:t>Aus den Gründen:</a:t>
            </a:r>
          </a:p>
          <a:p>
            <a:pPr algn="just">
              <a:lnSpc>
                <a:spcPts val="3600"/>
              </a:lnSpc>
              <a:spcBef>
                <a:spcPct val="0"/>
              </a:spcBef>
              <a:buNone/>
            </a:pPr>
            <a:r>
              <a:rPr lang="de-DE" altLang="de-DE" sz="2400" dirty="0">
                <a:solidFill>
                  <a:srgbClr val="000000"/>
                </a:solidFill>
                <a:latin typeface="Arial" panose="020B0604020202020204" pitchFamily="34" charset="0"/>
              </a:rPr>
              <a:t>„Voraussetzungen und Umfang der vorbehaltenen Änderungen müssen möglichst konkretisiert werden. Die widerrufliche Leistung muss nach Art und Höhe eindeutig sein, damit der Arbeitnehmer erkennen kann, was ggf. „auf ihn zukommt”. Diese Anforderung lässt sich auch angesichts der Besonderheiten des Arbeitsrechts (§ 310 IV 2 BGB) im Regelfall erfüllen. Bei den Voraussetzungen der Änderung, also den Widerrufsgründen, lässt sich zumindest die Richtung angeben, aus der der Widerruf möglich sein soll (wirtschaftliche Gründe, Leistung oder Verhalten des Arbeitnehmers).“</a:t>
            </a:r>
          </a:p>
        </p:txBody>
      </p:sp>
    </p:spTree>
    <p:extLst>
      <p:ext uri="{BB962C8B-B14F-4D97-AF65-F5344CB8AC3E}">
        <p14:creationId xmlns:p14="http://schemas.microsoft.com/office/powerpoint/2010/main" val="1368088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9938"/>
                                        </p:tgtEl>
                                        <p:attrNameLst>
                                          <p:attrName>style.visibility</p:attrName>
                                        </p:attrNameLst>
                                      </p:cBhvr>
                                      <p:to>
                                        <p:strVal val="visible"/>
                                      </p:to>
                                    </p:set>
                                    <p:anim calcmode="lin" valueType="num">
                                      <p:cBhvr additive="base">
                                        <p:cTn id="7" dur="500" fill="hold"/>
                                        <p:tgtEl>
                                          <p:spTgt spid="39938"/>
                                        </p:tgtEl>
                                        <p:attrNameLst>
                                          <p:attrName>ppt_x</p:attrName>
                                        </p:attrNameLst>
                                      </p:cBhvr>
                                      <p:tavLst>
                                        <p:tav tm="0">
                                          <p:val>
                                            <p:strVal val="#ppt_x"/>
                                          </p:val>
                                        </p:tav>
                                        <p:tav tm="100000">
                                          <p:val>
                                            <p:strVal val="#ppt_x"/>
                                          </p:val>
                                        </p:tav>
                                      </p:tavLst>
                                    </p:anim>
                                    <p:anim calcmode="lin" valueType="num">
                                      <p:cBhvr additive="base">
                                        <p:cTn id="8" dur="500" fill="hold"/>
                                        <p:tgtEl>
                                          <p:spTgt spid="3993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9939"/>
                                        </p:tgtEl>
                                        <p:attrNameLst>
                                          <p:attrName>style.visibility</p:attrName>
                                        </p:attrNameLst>
                                      </p:cBhvr>
                                      <p:to>
                                        <p:strVal val="visible"/>
                                      </p:to>
                                    </p:set>
                                    <p:anim calcmode="lin" valueType="num">
                                      <p:cBhvr additive="base">
                                        <p:cTn id="11" dur="500" fill="hold"/>
                                        <p:tgtEl>
                                          <p:spTgt spid="39939"/>
                                        </p:tgtEl>
                                        <p:attrNameLst>
                                          <p:attrName>ppt_x</p:attrName>
                                        </p:attrNameLst>
                                      </p:cBhvr>
                                      <p:tavLst>
                                        <p:tav tm="0">
                                          <p:val>
                                            <p:strVal val="#ppt_x"/>
                                          </p:val>
                                        </p:tav>
                                        <p:tav tm="100000">
                                          <p:val>
                                            <p:strVal val="#ppt_x"/>
                                          </p:val>
                                        </p:tav>
                                      </p:tavLst>
                                    </p:anim>
                                    <p:anim calcmode="lin" valueType="num">
                                      <p:cBhvr additive="base">
                                        <p:cTn id="12" dur="500" fill="hold"/>
                                        <p:tgtEl>
                                          <p:spTgt spid="399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P spid="3993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feld 3"/>
          <p:cNvSpPr txBox="1">
            <a:spLocks noChangeArrowheads="1"/>
          </p:cNvSpPr>
          <p:nvPr/>
        </p:nvSpPr>
        <p:spPr bwMode="auto">
          <a:xfrm>
            <a:off x="560389" y="260351"/>
            <a:ext cx="87137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ct val="150000"/>
              </a:lnSpc>
              <a:spcBef>
                <a:spcPct val="0"/>
              </a:spcBef>
              <a:buFontTx/>
              <a:buNone/>
            </a:pPr>
            <a:r>
              <a:rPr lang="de-DE" altLang="de-DE" sz="2400" b="1">
                <a:solidFill>
                  <a:srgbClr val="000000"/>
                </a:solidFill>
                <a:latin typeface="Arial" panose="020B0604020202020204" pitchFamily="34" charset="0"/>
              </a:rPr>
              <a:t>2. Vorrang von Auslegung einschließlich Unklarheitenregel</a:t>
            </a:r>
          </a:p>
        </p:txBody>
      </p:sp>
      <p:sp>
        <p:nvSpPr>
          <p:cNvPr id="6147" name="Textfeld 2"/>
          <p:cNvSpPr txBox="1">
            <a:spLocks noChangeArrowheads="1"/>
          </p:cNvSpPr>
          <p:nvPr/>
        </p:nvSpPr>
        <p:spPr bwMode="auto">
          <a:xfrm>
            <a:off x="704850" y="906463"/>
            <a:ext cx="8280400" cy="3541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lnSpc>
                <a:spcPts val="3400"/>
              </a:lnSpc>
              <a:spcBef>
                <a:spcPct val="0"/>
              </a:spcBef>
              <a:buFontTx/>
              <a:buNone/>
            </a:pPr>
            <a:r>
              <a:rPr lang="de-DE" altLang="de-DE" sz="2400" dirty="0">
                <a:solidFill>
                  <a:srgbClr val="000000"/>
                </a:solidFill>
                <a:latin typeface="Arial" panose="020B0604020202020204" pitchFamily="34" charset="0"/>
              </a:rPr>
              <a:t>Die sorgfältige Auslegung der Klausel hat stets an erster Stelle zu stehen. Allein die Auslegungsbedürftigkeit stellt noch kein präjudizierendes Indiz für eine Intransparenz der Klausel </a:t>
            </a:r>
            <a:r>
              <a:rPr lang="de-DE" altLang="de-DE" sz="2400" dirty="0" err="1">
                <a:solidFill>
                  <a:srgbClr val="000000"/>
                </a:solidFill>
                <a:latin typeface="Arial" panose="020B0604020202020204" pitchFamily="34" charset="0"/>
              </a:rPr>
              <a:t>i.S.d</a:t>
            </a:r>
            <a:r>
              <a:rPr lang="de-DE" altLang="de-DE" sz="2400" dirty="0">
                <a:solidFill>
                  <a:srgbClr val="000000"/>
                </a:solidFill>
                <a:latin typeface="Arial" panose="020B0604020202020204" pitchFamily="34" charset="0"/>
              </a:rPr>
              <a:t>. § 307 Abs. 1 Satz 2 BGB dar. Sie kann allerdings einen ersten Anhaltspunkt dafür liefern, das gefundene Auslegungsergebnis auf seine Verständlichkeit im Sinne des AGB-rechtlichen Transparenzgebots hin zu kontrollieren. </a:t>
            </a:r>
          </a:p>
        </p:txBody>
      </p:sp>
    </p:spTree>
    <p:extLst>
      <p:ext uri="{BB962C8B-B14F-4D97-AF65-F5344CB8AC3E}">
        <p14:creationId xmlns:p14="http://schemas.microsoft.com/office/powerpoint/2010/main" val="34772948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414068" y="153650"/>
            <a:ext cx="9204385" cy="6370975"/>
          </a:xfrm>
          <a:prstGeom prst="rect">
            <a:avLst/>
          </a:prstGeom>
        </p:spPr>
        <p:txBody>
          <a:bodyPr wrap="square">
            <a:spAutoFit/>
          </a:bodyPr>
          <a:lstStyle/>
          <a:p>
            <a:pPr>
              <a:spcAft>
                <a:spcPts val="1200"/>
              </a:spcAft>
            </a:pPr>
            <a:r>
              <a:rPr lang="de-DE" sz="2400" b="1" dirty="0"/>
              <a:t>BAG</a:t>
            </a:r>
            <a:r>
              <a:rPr lang="da-DK" sz="2400" b="1" dirty="0"/>
              <a:t> 24.1.2017 – 1 AZR 772/14, NZA 2017, 931 Rn. 15 </a:t>
            </a:r>
            <a:r>
              <a:rPr lang="da-DK" sz="2400" dirty="0"/>
              <a:t>(hierzu auch </a:t>
            </a:r>
            <a:r>
              <a:rPr lang="da-DK" sz="2400" i="1" dirty="0"/>
              <a:t>Stoffels</a:t>
            </a:r>
            <a:r>
              <a:rPr lang="da-DK" sz="2400" dirty="0"/>
              <a:t>, NZA 2017, 1217)</a:t>
            </a:r>
            <a:endParaRPr lang="de-DE" sz="2400" dirty="0"/>
          </a:p>
          <a:p>
            <a:pPr algn="just">
              <a:lnSpc>
                <a:spcPts val="3500"/>
              </a:lnSpc>
            </a:pPr>
            <a:r>
              <a:rPr lang="de-DE" sz="2400" dirty="0"/>
              <a:t>„Diesem Transparenzgebot wird die Widerrufsklausel gerecht. Der Grad der wirtschaftlichen Störung, die einen Widerruf ermöglichen soll, wird darin konkretisiert. Die Klausel stellt ausdrücklich klar, dass der Arbeitnehmer im Fall der </a:t>
            </a:r>
            <a:r>
              <a:rPr lang="de-DE" sz="2400" b="1" dirty="0"/>
              <a:t>wirtschaftlichen Notlage </a:t>
            </a:r>
            <a:r>
              <a:rPr lang="de-DE" sz="2400" dirty="0"/>
              <a:t>mit dem Widerruf der zugesagten Zahlung eines Weihnachtsgelds rechnen muss. Angesichts der Vielzahl der möglichen wirtschaftlichen Entwicklungen ist es nicht erforderlich, die „wirtschaftliche Notlage“ näher zu konkretisieren, etwa durch die Angabe eines Zeitraums, in dem Verluste vorliegen müssen, wie es die Revision beispielhaft meint. Der Anwendungsfall ist schon auf Ausnahmesituationen beschränkt und damit klar genug umrissen.“</a:t>
            </a:r>
          </a:p>
        </p:txBody>
      </p:sp>
    </p:spTree>
    <p:extLst>
      <p:ext uri="{BB962C8B-B14F-4D97-AF65-F5344CB8AC3E}">
        <p14:creationId xmlns:p14="http://schemas.microsoft.com/office/powerpoint/2010/main" val="15795577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FB75C96D-FFDE-7FD8-AD0C-650FCC1AD167}"/>
              </a:ext>
            </a:extLst>
          </p:cNvPr>
          <p:cNvSpPr txBox="1"/>
          <p:nvPr/>
        </p:nvSpPr>
        <p:spPr>
          <a:xfrm>
            <a:off x="224117" y="292166"/>
            <a:ext cx="9332259" cy="5831148"/>
          </a:xfrm>
          <a:prstGeom prst="rect">
            <a:avLst/>
          </a:prstGeom>
          <a:noFill/>
        </p:spPr>
        <p:txBody>
          <a:bodyPr wrap="square">
            <a:spAutoFit/>
          </a:bodyPr>
          <a:lstStyle/>
          <a:p>
            <a:pPr algn="just">
              <a:lnSpc>
                <a:spcPts val="3000"/>
              </a:lnSpc>
            </a:pPr>
            <a:r>
              <a:rPr lang="de-DE" sz="2400" b="1" dirty="0"/>
              <a:t>BAG 1.3.2022, NZA 2022, 786</a:t>
            </a:r>
          </a:p>
          <a:p>
            <a:pPr algn="just">
              <a:lnSpc>
                <a:spcPts val="3000"/>
              </a:lnSpc>
            </a:pPr>
            <a:r>
              <a:rPr lang="de-DE" sz="2400" b="1" dirty="0"/>
              <a:t>Orientierungssätze</a:t>
            </a:r>
          </a:p>
          <a:p>
            <a:pPr algn="just">
              <a:lnSpc>
                <a:spcPts val="3000"/>
              </a:lnSpc>
            </a:pPr>
            <a:endParaRPr lang="de-DE" sz="2200" dirty="0"/>
          </a:p>
          <a:p>
            <a:pPr algn="just">
              <a:lnSpc>
                <a:spcPts val="3000"/>
              </a:lnSpc>
            </a:pPr>
            <a:r>
              <a:rPr lang="de-DE" sz="2200" dirty="0"/>
              <a:t>2. Die Verpflichtung zur Rückzahlung von Fortbildungskosten darf nicht schlechthin an das Ausscheiden aufgrund einer Eigenkündigung des Arbeitnehmers innerhalb der vereinbarten Bindungsfrist geknüpft werden. Eine Rückzahlungsklausel muss Fälle, in denen der Arbeitgeber kein berechtigtes Interesse an der Fortsetzung des Arbeitsverhältnisses hat, ausklammern.</a:t>
            </a:r>
          </a:p>
          <a:p>
            <a:pPr algn="just">
              <a:lnSpc>
                <a:spcPts val="3000"/>
              </a:lnSpc>
            </a:pPr>
            <a:r>
              <a:rPr lang="de-DE" sz="2200" dirty="0"/>
              <a:t>3. Eine vorformulierte Vertragsbedingung, nach der der Arbeitnehmer die Kosten einer vom Arbeitgeber finanzierten Fortbildung zu erstatten hat, wenn er das Arbeitsverhältnis vor Ablauf der vorgesehenen Bindungsdauer kündigt, verstößt gegen § 307 I 1 BGB, wenn sie auch Eigenkündigungen wegen einer unverschuldeten, dauerhaften Leistungsunfähigkeit erfasst.</a:t>
            </a:r>
          </a:p>
        </p:txBody>
      </p:sp>
    </p:spTree>
    <p:extLst>
      <p:ext uri="{BB962C8B-B14F-4D97-AF65-F5344CB8AC3E}">
        <p14:creationId xmlns:p14="http://schemas.microsoft.com/office/powerpoint/2010/main" val="6905232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feld 3"/>
          <p:cNvSpPr txBox="1">
            <a:spLocks noChangeArrowheads="1"/>
          </p:cNvSpPr>
          <p:nvPr/>
        </p:nvSpPr>
        <p:spPr bwMode="auto">
          <a:xfrm>
            <a:off x="1352551" y="549276"/>
            <a:ext cx="66960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a:solidFill>
                  <a:srgbClr val="000000"/>
                </a:solidFill>
                <a:latin typeface="Arial" panose="020B0604020202020204" pitchFamily="34" charset="0"/>
              </a:rPr>
              <a:t>c) (zu) laxe Transparenzanforderungen</a:t>
            </a:r>
          </a:p>
        </p:txBody>
      </p:sp>
      <p:sp>
        <p:nvSpPr>
          <p:cNvPr id="44035" name="Textfeld 4"/>
          <p:cNvSpPr txBox="1">
            <a:spLocks noChangeArrowheads="1"/>
          </p:cNvSpPr>
          <p:nvPr/>
        </p:nvSpPr>
        <p:spPr bwMode="auto">
          <a:xfrm>
            <a:off x="1497013" y="1341438"/>
            <a:ext cx="67691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de-DE" altLang="de-DE" sz="1600" b="1">
              <a:solidFill>
                <a:srgbClr val="000000"/>
              </a:solidFill>
              <a:latin typeface="Arial" panose="020B0604020202020204" pitchFamily="34" charset="0"/>
            </a:endParaRPr>
          </a:p>
          <a:p>
            <a:pPr>
              <a:spcBef>
                <a:spcPct val="0"/>
              </a:spcBef>
              <a:buFontTx/>
              <a:buNone/>
            </a:pPr>
            <a:endParaRPr lang="de-DE" altLang="de-DE" sz="1600" b="1">
              <a:solidFill>
                <a:srgbClr val="000000"/>
              </a:solidFill>
              <a:latin typeface="Arial" panose="020B0604020202020204" pitchFamily="34" charset="0"/>
            </a:endParaRPr>
          </a:p>
          <a:p>
            <a:pPr>
              <a:spcBef>
                <a:spcPct val="0"/>
              </a:spcBef>
              <a:buFontTx/>
              <a:buNone/>
            </a:pPr>
            <a:endParaRPr lang="de-DE" altLang="de-DE" sz="1600" b="1">
              <a:solidFill>
                <a:srgbClr val="000000"/>
              </a:solidFill>
              <a:latin typeface="Arial" panose="020B0604020202020204" pitchFamily="34" charset="0"/>
            </a:endParaRPr>
          </a:p>
        </p:txBody>
      </p:sp>
      <p:sp>
        <p:nvSpPr>
          <p:cNvPr id="44036" name="Textfeld 1"/>
          <p:cNvSpPr txBox="1">
            <a:spLocks noChangeArrowheads="1"/>
          </p:cNvSpPr>
          <p:nvPr/>
        </p:nvSpPr>
        <p:spPr bwMode="auto">
          <a:xfrm>
            <a:off x="1784350" y="1125539"/>
            <a:ext cx="6985000" cy="488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a:solidFill>
                  <a:srgbClr val="000000"/>
                </a:solidFill>
                <a:latin typeface="Arial" panose="020B0604020202020204" pitchFamily="34" charset="0"/>
              </a:rPr>
              <a:t>Versetzungsvorbehalte</a:t>
            </a:r>
          </a:p>
          <a:p>
            <a:pPr>
              <a:spcBef>
                <a:spcPct val="0"/>
              </a:spcBef>
              <a:buFontTx/>
              <a:buNone/>
            </a:pPr>
            <a:endParaRPr lang="de-DE" altLang="de-DE" sz="2400" b="1">
              <a:solidFill>
                <a:srgbClr val="000000"/>
              </a:solidFill>
              <a:latin typeface="Arial" panose="020B0604020202020204" pitchFamily="34" charset="0"/>
            </a:endParaRPr>
          </a:p>
          <a:p>
            <a:pPr algn="just">
              <a:lnSpc>
                <a:spcPts val="3300"/>
              </a:lnSpc>
              <a:spcBef>
                <a:spcPct val="0"/>
              </a:spcBef>
              <a:buNone/>
            </a:pPr>
            <a:r>
              <a:rPr lang="de-DE" altLang="de-DE" sz="2400">
                <a:solidFill>
                  <a:srgbClr val="000000"/>
                </a:solidFill>
                <a:latin typeface="Arial" panose="020B0604020202020204" pitchFamily="34" charset="0"/>
              </a:rPr>
              <a:t>Es bedarf nach der Rechtsprechung des BAG keiner Gründe für die Ausübung des Weisungsrechts (BAG 25.8.2010, NZA 2010, 1355). Ein Versetzungsvorbehalt ist auch nicht deshalb intransparent, weil weder ein maximaler Entfernungsradius noch eine angemessene Ankündigungsfrist vereinbart ist (BAG 13.4.2010, AP Nr. 45 zu § 307 BGB). Insofern Verlagerung des Kontrollgeschehens auf die Ausübungsebene.</a:t>
            </a:r>
          </a:p>
          <a:p>
            <a:pPr>
              <a:spcBef>
                <a:spcPct val="0"/>
              </a:spcBef>
              <a:buFontTx/>
              <a:buNone/>
            </a:pPr>
            <a:endParaRPr lang="de-DE" altLang="de-DE" sz="1600" b="1">
              <a:solidFill>
                <a:srgbClr val="000000"/>
              </a:solidFill>
              <a:latin typeface="Arial" panose="020B0604020202020204" pitchFamily="34" charset="0"/>
            </a:endParaRPr>
          </a:p>
        </p:txBody>
      </p:sp>
    </p:spTree>
    <p:extLst>
      <p:ext uri="{BB962C8B-B14F-4D97-AF65-F5344CB8AC3E}">
        <p14:creationId xmlns:p14="http://schemas.microsoft.com/office/powerpoint/2010/main" val="200312131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hteck 3"/>
          <p:cNvSpPr>
            <a:spLocks noChangeArrowheads="1"/>
          </p:cNvSpPr>
          <p:nvPr/>
        </p:nvSpPr>
        <p:spPr bwMode="auto">
          <a:xfrm>
            <a:off x="560388" y="366714"/>
            <a:ext cx="84963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lnSpc>
                <a:spcPct val="150000"/>
              </a:lnSpc>
              <a:spcBef>
                <a:spcPct val="0"/>
              </a:spcBef>
              <a:buFontTx/>
              <a:buNone/>
            </a:pPr>
            <a:r>
              <a:rPr lang="de-DE" altLang="de-DE" sz="2400" b="1" dirty="0">
                <a:latin typeface="Arial" panose="020B0604020202020204" pitchFamily="34" charset="0"/>
              </a:rPr>
              <a:t>Einseitige Leistungsbestimmungsrechte</a:t>
            </a:r>
          </a:p>
          <a:p>
            <a:pPr eaLnBrk="1" hangingPunct="1">
              <a:lnSpc>
                <a:spcPct val="150000"/>
              </a:lnSpc>
              <a:spcBef>
                <a:spcPct val="0"/>
              </a:spcBef>
              <a:buFontTx/>
              <a:buNone/>
            </a:pPr>
            <a:endParaRPr lang="de-DE" altLang="de-DE" sz="2400" dirty="0">
              <a:latin typeface="Arial" panose="020B0604020202020204" pitchFamily="34" charset="0"/>
            </a:endParaRPr>
          </a:p>
          <a:p>
            <a:pPr eaLnBrk="1" hangingPunct="1">
              <a:lnSpc>
                <a:spcPct val="150000"/>
              </a:lnSpc>
              <a:spcBef>
                <a:spcPct val="0"/>
              </a:spcBef>
              <a:buFontTx/>
              <a:buNone/>
            </a:pPr>
            <a:r>
              <a:rPr lang="de-DE" altLang="de-DE" sz="2400" dirty="0">
                <a:latin typeface="Arial" panose="020B0604020202020204" pitchFamily="34" charset="0"/>
              </a:rPr>
              <a:t>„§ 6. Vergütungen</a:t>
            </a:r>
          </a:p>
          <a:p>
            <a:pPr eaLnBrk="1" hangingPunct="1">
              <a:lnSpc>
                <a:spcPct val="150000"/>
              </a:lnSpc>
              <a:spcBef>
                <a:spcPct val="0"/>
              </a:spcBef>
              <a:buFontTx/>
              <a:buNone/>
            </a:pPr>
            <a:r>
              <a:rPr lang="de-DE" altLang="de-DE" sz="2400" dirty="0">
                <a:latin typeface="Arial" panose="020B0604020202020204" pitchFamily="34" charset="0"/>
              </a:rPr>
              <a:t>...</a:t>
            </a:r>
          </a:p>
          <a:p>
            <a:pPr eaLnBrk="1" hangingPunct="1">
              <a:lnSpc>
                <a:spcPct val="150000"/>
              </a:lnSpc>
              <a:spcBef>
                <a:spcPct val="0"/>
              </a:spcBef>
              <a:buFontTx/>
              <a:buNone/>
            </a:pPr>
            <a:r>
              <a:rPr lang="de-DE" altLang="de-DE" sz="2400" dirty="0">
                <a:latin typeface="Arial" panose="020B0604020202020204" pitchFamily="34" charset="0"/>
              </a:rPr>
              <a:t>+ Weihnachtsgratifikation</a:t>
            </a:r>
          </a:p>
          <a:p>
            <a:pPr algn="just" eaLnBrk="1" hangingPunct="1">
              <a:lnSpc>
                <a:spcPct val="150000"/>
              </a:lnSpc>
              <a:spcBef>
                <a:spcPct val="0"/>
              </a:spcBef>
              <a:buFontTx/>
              <a:buNone/>
            </a:pPr>
            <a:r>
              <a:rPr lang="de-DE" altLang="de-DE" sz="2400" dirty="0">
                <a:latin typeface="Arial" panose="020B0604020202020204" pitchFamily="34" charset="0"/>
              </a:rPr>
              <a:t>50 % bei einer Betriebszugehörigkeit von mind. 6 Monaten</a:t>
            </a:r>
          </a:p>
          <a:p>
            <a:pPr eaLnBrk="1" hangingPunct="1">
              <a:lnSpc>
                <a:spcPct val="150000"/>
              </a:lnSpc>
              <a:spcBef>
                <a:spcPct val="0"/>
              </a:spcBef>
              <a:buFontTx/>
              <a:buNone/>
            </a:pPr>
            <a:r>
              <a:rPr lang="de-DE" altLang="de-DE" sz="2400" dirty="0">
                <a:latin typeface="Arial" panose="020B0604020202020204" pitchFamily="34" charset="0"/>
              </a:rPr>
              <a:t>100 % bei einer Betriebszugehörigkeit von 12 Monaten</a:t>
            </a:r>
          </a:p>
          <a:p>
            <a:pPr algn="just" eaLnBrk="1" hangingPunct="1">
              <a:lnSpc>
                <a:spcPct val="150000"/>
              </a:lnSpc>
              <a:spcBef>
                <a:spcPct val="0"/>
              </a:spcBef>
              <a:buFontTx/>
              <a:buNone/>
            </a:pPr>
            <a:r>
              <a:rPr lang="de-DE" altLang="de-DE" sz="2400" dirty="0">
                <a:solidFill>
                  <a:srgbClr val="FF0000"/>
                </a:solidFill>
                <a:latin typeface="Arial" panose="020B0604020202020204" pitchFamily="34" charset="0"/>
              </a:rPr>
              <a:t>von der vom Arbeitgeber jeweils pro Jahr festgelegten Höhe </a:t>
            </a:r>
            <a:r>
              <a:rPr lang="de-DE" altLang="de-DE" sz="2400" dirty="0">
                <a:latin typeface="Arial" panose="020B0604020202020204" pitchFamily="34" charset="0"/>
              </a:rPr>
              <a:t>der Weihnachtsgratifikation. Sie wird zusammen mit dem Novemberlohn/-gehalt im jeweiligen Jahr ausgezahlt….“ </a:t>
            </a:r>
          </a:p>
        </p:txBody>
      </p:sp>
    </p:spTree>
    <p:extLst>
      <p:ext uri="{BB962C8B-B14F-4D97-AF65-F5344CB8AC3E}">
        <p14:creationId xmlns:p14="http://schemas.microsoft.com/office/powerpoint/2010/main" val="279415250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feld 4"/>
          <p:cNvSpPr txBox="1">
            <a:spLocks noChangeArrowheads="1"/>
          </p:cNvSpPr>
          <p:nvPr/>
        </p:nvSpPr>
        <p:spPr bwMode="auto">
          <a:xfrm>
            <a:off x="1497013" y="1341438"/>
            <a:ext cx="67691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de-DE" altLang="de-DE" sz="1600" b="1">
              <a:solidFill>
                <a:srgbClr val="000000"/>
              </a:solidFill>
              <a:latin typeface="Arial" panose="020B0604020202020204" pitchFamily="34" charset="0"/>
            </a:endParaRPr>
          </a:p>
          <a:p>
            <a:pPr>
              <a:spcBef>
                <a:spcPct val="0"/>
              </a:spcBef>
              <a:buFontTx/>
              <a:buNone/>
            </a:pPr>
            <a:endParaRPr lang="de-DE" altLang="de-DE" sz="1600" b="1">
              <a:solidFill>
                <a:srgbClr val="000000"/>
              </a:solidFill>
              <a:latin typeface="Arial" panose="020B0604020202020204" pitchFamily="34" charset="0"/>
            </a:endParaRPr>
          </a:p>
          <a:p>
            <a:pPr>
              <a:spcBef>
                <a:spcPct val="0"/>
              </a:spcBef>
              <a:buFontTx/>
              <a:buNone/>
            </a:pPr>
            <a:endParaRPr lang="de-DE" altLang="de-DE" sz="1600" b="1">
              <a:solidFill>
                <a:srgbClr val="000000"/>
              </a:solidFill>
              <a:latin typeface="Arial" panose="020B0604020202020204" pitchFamily="34" charset="0"/>
            </a:endParaRPr>
          </a:p>
        </p:txBody>
      </p:sp>
      <p:sp>
        <p:nvSpPr>
          <p:cNvPr id="45059" name="Rechteck 1"/>
          <p:cNvSpPr>
            <a:spLocks noChangeArrowheads="1"/>
          </p:cNvSpPr>
          <p:nvPr/>
        </p:nvSpPr>
        <p:spPr bwMode="auto">
          <a:xfrm>
            <a:off x="250167" y="-9736"/>
            <a:ext cx="9095448" cy="6555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100" b="1" dirty="0">
                <a:solidFill>
                  <a:srgbClr val="000000"/>
                </a:solidFill>
                <a:latin typeface="Arial" panose="020B0604020202020204" pitchFamily="34" charset="0"/>
              </a:rPr>
              <a:t>BAG 16.1.2013, NZA 2013, 1013 (1014) (vgl. ferner </a:t>
            </a:r>
            <a:r>
              <a:rPr lang="da-DK" altLang="de-DE" sz="2100" b="1" dirty="0">
                <a:solidFill>
                  <a:srgbClr val="000000"/>
                </a:solidFill>
                <a:latin typeface="Arial" panose="020B0604020202020204" pitchFamily="34" charset="0"/>
              </a:rPr>
              <a:t>BAG NZA 2013, 148; 2013, 970; 2013, 1150)</a:t>
            </a:r>
            <a:endParaRPr lang="de-DE" altLang="de-DE" sz="2100" b="1" dirty="0">
              <a:solidFill>
                <a:srgbClr val="000000"/>
              </a:solidFill>
              <a:latin typeface="Arial" panose="020B0604020202020204" pitchFamily="34" charset="0"/>
            </a:endParaRPr>
          </a:p>
          <a:p>
            <a:pPr>
              <a:spcBef>
                <a:spcPct val="0"/>
              </a:spcBef>
              <a:buFontTx/>
              <a:buNone/>
            </a:pPr>
            <a:r>
              <a:rPr lang="de-DE" altLang="de-DE" sz="2100" b="1" dirty="0">
                <a:solidFill>
                  <a:srgbClr val="000000"/>
                </a:solidFill>
                <a:latin typeface="Arial" panose="020B0604020202020204" pitchFamily="34" charset="0"/>
              </a:rPr>
              <a:t>Aus den Gründen:</a:t>
            </a:r>
          </a:p>
          <a:p>
            <a:pPr algn="just">
              <a:spcBef>
                <a:spcPct val="0"/>
              </a:spcBef>
              <a:buFontTx/>
              <a:buNone/>
            </a:pPr>
            <a:r>
              <a:rPr lang="de-DE" altLang="de-DE" sz="2100" dirty="0">
                <a:solidFill>
                  <a:srgbClr val="000000"/>
                </a:solidFill>
                <a:latin typeface="Arial" panose="020B0604020202020204" pitchFamily="34" charset="0"/>
              </a:rPr>
              <a:t>„Der mögliche Anspruch des Kl. ist durch den Arbeitsvertrag ausreichend beschrieben. Der Kl. konnte erkennen, dass die Bekl. über die Festsetzung der Höhe der Gratifikation zu entscheiden hatte. Erkennbar war auch, dass die Entscheidung eine Abwägung der maßgeblichen Interessen beider Sei-</a:t>
            </a:r>
            <a:r>
              <a:rPr lang="de-DE" altLang="de-DE" sz="2100" dirty="0" err="1">
                <a:solidFill>
                  <a:srgbClr val="000000"/>
                </a:solidFill>
                <a:latin typeface="Arial" panose="020B0604020202020204" pitchFamily="34" charset="0"/>
              </a:rPr>
              <a:t>ten</a:t>
            </a:r>
            <a:r>
              <a:rPr lang="de-DE" altLang="de-DE" sz="2100" dirty="0">
                <a:solidFill>
                  <a:srgbClr val="000000"/>
                </a:solidFill>
                <a:latin typeface="Arial" panose="020B0604020202020204" pitchFamily="34" charset="0"/>
              </a:rPr>
              <a:t> erforderte. Richtig ist, dass die Vertragsklausel selbst keine Maßstäbe für die von der Bekl. zu treffende Entscheidung festlegt. Indes betrifft das Leistungsbestimmungsrecht im Streitfall noch nicht einmal das im </a:t>
            </a:r>
            <a:r>
              <a:rPr lang="de-DE" altLang="de-DE" sz="2100" dirty="0" err="1">
                <a:solidFill>
                  <a:srgbClr val="000000"/>
                </a:solidFill>
                <a:latin typeface="Arial" panose="020B0604020202020204" pitchFamily="34" charset="0"/>
              </a:rPr>
              <a:t>un</a:t>
            </a:r>
            <a:r>
              <a:rPr lang="de-DE" altLang="de-DE" sz="2100" dirty="0">
                <a:solidFill>
                  <a:srgbClr val="000000"/>
                </a:solidFill>
                <a:latin typeface="Arial" panose="020B0604020202020204" pitchFamily="34" charset="0"/>
              </a:rPr>
              <a:t>-mittelbaren Gegenseitigkeitsverhältnis stehende Entgelt, sondern lediglich eine – der Höhe nach unbestimmte – Zusatzleistung, zu welcher der Ar-</a:t>
            </a:r>
            <a:r>
              <a:rPr lang="de-DE" altLang="de-DE" sz="2100" dirty="0" err="1">
                <a:solidFill>
                  <a:srgbClr val="000000"/>
                </a:solidFill>
                <a:latin typeface="Arial" panose="020B0604020202020204" pitchFamily="34" charset="0"/>
              </a:rPr>
              <a:t>beitgeber</a:t>
            </a:r>
            <a:r>
              <a:rPr lang="de-DE" altLang="de-DE" sz="2100" dirty="0">
                <a:solidFill>
                  <a:srgbClr val="000000"/>
                </a:solidFill>
                <a:latin typeface="Arial" panose="020B0604020202020204" pitchFamily="34" charset="0"/>
              </a:rPr>
              <a:t> an sich nicht verpflichtet wäre. Der Streitfall liegt also anders als bei Preisänderungsklauseln, etwa in Gaslieferungsverträgen. Diese räumen dem Bestimmungsberechtigten die Möglichkeit ein, das </a:t>
            </a:r>
            <a:r>
              <a:rPr lang="de-DE" altLang="de-DE" sz="2100" dirty="0" err="1">
                <a:solidFill>
                  <a:srgbClr val="000000"/>
                </a:solidFill>
                <a:latin typeface="Arial" panose="020B0604020202020204" pitchFamily="34" charset="0"/>
              </a:rPr>
              <a:t>Äquivalenzver-hältnis</a:t>
            </a:r>
            <a:r>
              <a:rPr lang="de-DE" altLang="de-DE" sz="2100" dirty="0">
                <a:solidFill>
                  <a:srgbClr val="000000"/>
                </a:solidFill>
                <a:latin typeface="Arial" panose="020B0604020202020204" pitchFamily="34" charset="0"/>
              </a:rPr>
              <a:t> der Hauptleistungspflichten einseitig zu verändern. Das ist hier nicht der Fall. Insbesondere hätte der Arbeitgeber auch die Möglichkeit, Leis-</a:t>
            </a:r>
            <a:r>
              <a:rPr lang="de-DE" altLang="de-DE" sz="2100" dirty="0" err="1">
                <a:solidFill>
                  <a:srgbClr val="000000"/>
                </a:solidFill>
                <a:latin typeface="Arial" panose="020B0604020202020204" pitchFamily="34" charset="0"/>
              </a:rPr>
              <a:t>tungen</a:t>
            </a:r>
            <a:r>
              <a:rPr lang="de-DE" altLang="de-DE" sz="2100" dirty="0">
                <a:solidFill>
                  <a:srgbClr val="000000"/>
                </a:solidFill>
                <a:latin typeface="Arial" panose="020B0604020202020204" pitchFamily="34" charset="0"/>
              </a:rPr>
              <a:t> der hier betroffenen Art jeweils mit einem Freiwilligkeitsvorbehalt zu verbinden und dadurch einen Rechtsanspruch für die Zukunft auszuschließen.“                       </a:t>
            </a:r>
            <a:r>
              <a:rPr lang="de-DE" altLang="de-DE" sz="2100" b="1" dirty="0">
                <a:solidFill>
                  <a:srgbClr val="000000"/>
                </a:solidFill>
                <a:latin typeface="Arial" panose="020B0604020202020204" pitchFamily="34" charset="0"/>
              </a:rPr>
              <a:t>kritisch </a:t>
            </a:r>
            <a:r>
              <a:rPr lang="de-DE" altLang="de-DE" sz="2100" b="1" i="1" dirty="0">
                <a:solidFill>
                  <a:srgbClr val="000000"/>
                </a:solidFill>
                <a:latin typeface="Arial" panose="020B0604020202020204" pitchFamily="34" charset="0"/>
              </a:rPr>
              <a:t>Stoffels</a:t>
            </a:r>
            <a:r>
              <a:rPr lang="de-DE" altLang="de-DE" sz="2100" b="1" dirty="0">
                <a:solidFill>
                  <a:srgbClr val="000000"/>
                </a:solidFill>
                <a:latin typeface="Arial" panose="020B0604020202020204" pitchFamily="34" charset="0"/>
              </a:rPr>
              <a:t>, </a:t>
            </a:r>
            <a:r>
              <a:rPr lang="de-DE" altLang="de-DE" sz="2100" b="1" dirty="0" err="1">
                <a:solidFill>
                  <a:srgbClr val="000000"/>
                </a:solidFill>
                <a:latin typeface="Arial" panose="020B0604020202020204" pitchFamily="34" charset="0"/>
              </a:rPr>
              <a:t>RdA</a:t>
            </a:r>
            <a:r>
              <a:rPr lang="de-DE" altLang="de-DE" sz="2100" b="1" dirty="0">
                <a:solidFill>
                  <a:srgbClr val="000000"/>
                </a:solidFill>
                <a:latin typeface="Arial" panose="020B0604020202020204" pitchFamily="34" charset="0"/>
              </a:rPr>
              <a:t> 2015, 276</a:t>
            </a:r>
          </a:p>
        </p:txBody>
      </p:sp>
    </p:spTree>
    <p:extLst>
      <p:ext uri="{BB962C8B-B14F-4D97-AF65-F5344CB8AC3E}">
        <p14:creationId xmlns:p14="http://schemas.microsoft.com/office/powerpoint/2010/main" val="35040779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feld 3"/>
          <p:cNvSpPr txBox="1">
            <a:spLocks noChangeArrowheads="1"/>
          </p:cNvSpPr>
          <p:nvPr/>
        </p:nvSpPr>
        <p:spPr bwMode="auto">
          <a:xfrm>
            <a:off x="1281114" y="1052513"/>
            <a:ext cx="7488237" cy="34163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3200">
                <a:solidFill>
                  <a:schemeClr val="tx1"/>
                </a:solidFill>
                <a:latin typeface="Times New Roman" panose="02020603050405020304" pitchFamily="18" charset="0"/>
              </a:defRPr>
            </a:lvl1pPr>
            <a:lvl2pPr marL="742950" indent="-285750" eaLnBrk="0" hangingPunct="0">
              <a:spcBef>
                <a:spcPct val="20000"/>
              </a:spcBef>
              <a:buChar char="–"/>
              <a:defRPr sz="2800">
                <a:solidFill>
                  <a:schemeClr val="tx1"/>
                </a:solidFill>
                <a:latin typeface="Times New Roman" panose="02020603050405020304" pitchFamily="18" charset="0"/>
              </a:defRPr>
            </a:lvl2pPr>
            <a:lvl3pPr marL="1143000" indent="-228600" eaLnBrk="0" hangingPunct="0">
              <a:spcBef>
                <a:spcPct val="20000"/>
              </a:spcBef>
              <a:buChar char="•"/>
              <a:defRPr sz="2400">
                <a:solidFill>
                  <a:schemeClr val="tx1"/>
                </a:solidFill>
                <a:latin typeface="Times New Roman" panose="02020603050405020304" pitchFamily="18" charset="0"/>
              </a:defRPr>
            </a:lvl3pPr>
            <a:lvl4pPr marL="1600200" indent="-228600" eaLnBrk="0" hangingPunct="0">
              <a:spcBef>
                <a:spcPct val="20000"/>
              </a:spcBef>
              <a:buChar char="–"/>
              <a:defRPr sz="2000">
                <a:solidFill>
                  <a:schemeClr val="tx1"/>
                </a:solidFill>
                <a:latin typeface="Times New Roman" panose="02020603050405020304" pitchFamily="18" charset="0"/>
              </a:defRPr>
            </a:lvl4pPr>
            <a:lvl5pPr marL="2057400" indent="-228600" eaLnBrk="0" hangingPunct="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hangingPunct="1">
              <a:lnSpc>
                <a:spcPct val="150000"/>
              </a:lnSpc>
              <a:spcBef>
                <a:spcPct val="0"/>
              </a:spcBef>
              <a:buFontTx/>
              <a:buNone/>
            </a:pPr>
            <a:r>
              <a:rPr lang="de-DE" altLang="de-DE" sz="2400" b="1" dirty="0">
                <a:latin typeface="Arial" panose="020B0604020202020204" pitchFamily="34" charset="0"/>
              </a:rPr>
              <a:t>Vorschlag </a:t>
            </a:r>
            <a:r>
              <a:rPr lang="de-DE" altLang="de-DE" sz="2400" b="1" i="1" dirty="0" err="1">
                <a:latin typeface="Arial" panose="020B0604020202020204" pitchFamily="34" charset="0"/>
              </a:rPr>
              <a:t>Lakies</a:t>
            </a:r>
            <a:r>
              <a:rPr lang="de-DE" altLang="de-DE" sz="2400" b="1" dirty="0">
                <a:latin typeface="Arial" panose="020B0604020202020204" pitchFamily="34" charset="0"/>
              </a:rPr>
              <a:t>, </a:t>
            </a:r>
            <a:r>
              <a:rPr lang="de-DE" altLang="de-DE" sz="2400" b="1" dirty="0" err="1">
                <a:latin typeface="Arial" panose="020B0604020202020204" pitchFamily="34" charset="0"/>
              </a:rPr>
              <a:t>ArbRAktuell</a:t>
            </a:r>
            <a:r>
              <a:rPr lang="de-DE" altLang="de-DE" sz="2400" b="1" dirty="0">
                <a:latin typeface="Arial" panose="020B0604020202020204" pitchFamily="34" charset="0"/>
              </a:rPr>
              <a:t> 2013, 251</a:t>
            </a:r>
          </a:p>
          <a:p>
            <a:pPr algn="just" eaLnBrk="1" hangingPunct="1">
              <a:lnSpc>
                <a:spcPct val="150000"/>
              </a:lnSpc>
              <a:spcBef>
                <a:spcPct val="0"/>
              </a:spcBef>
              <a:buFontTx/>
              <a:buNone/>
            </a:pPr>
            <a:r>
              <a:rPr lang="de-DE" altLang="de-DE" sz="2400" dirty="0">
                <a:latin typeface="Arial" panose="020B0604020202020204" pitchFamily="34" charset="0"/>
              </a:rPr>
              <a:t>„Der Arbeitgeber gewährt zusätzlich zur monatlichen Vergütung eine Weihnachtsgratifikation, deren Höhe jeweils pro Jahr vom Arbeitgeber festgelegt wird. Die Auszahlung erfolgt zusammen mit dem Novembergehalt.“</a:t>
            </a:r>
          </a:p>
        </p:txBody>
      </p:sp>
    </p:spTree>
    <p:extLst>
      <p:ext uri="{BB962C8B-B14F-4D97-AF65-F5344CB8AC3E}">
        <p14:creationId xmlns:p14="http://schemas.microsoft.com/office/powerpoint/2010/main" val="1686044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feld 3"/>
          <p:cNvSpPr txBox="1">
            <a:spLocks noChangeArrowheads="1"/>
          </p:cNvSpPr>
          <p:nvPr/>
        </p:nvSpPr>
        <p:spPr bwMode="auto">
          <a:xfrm>
            <a:off x="1352551" y="44451"/>
            <a:ext cx="66960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a:solidFill>
                  <a:srgbClr val="000000"/>
                </a:solidFill>
                <a:latin typeface="Arial" panose="020B0604020202020204" pitchFamily="34" charset="0"/>
              </a:rPr>
              <a:t>d) Zwei Sonderfälle</a:t>
            </a:r>
          </a:p>
        </p:txBody>
      </p:sp>
      <p:sp>
        <p:nvSpPr>
          <p:cNvPr id="46083" name="Textfeld 1"/>
          <p:cNvSpPr txBox="1">
            <a:spLocks noChangeArrowheads="1"/>
          </p:cNvSpPr>
          <p:nvPr/>
        </p:nvSpPr>
        <p:spPr bwMode="auto">
          <a:xfrm>
            <a:off x="1784350" y="476251"/>
            <a:ext cx="61928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a:solidFill>
                  <a:srgbClr val="000000"/>
                </a:solidFill>
                <a:latin typeface="Arial" panose="020B0604020202020204" pitchFamily="34" charset="0"/>
              </a:rPr>
              <a:t>(1) Dynamische Bezugnahmeklauseln</a:t>
            </a:r>
          </a:p>
        </p:txBody>
      </p:sp>
      <p:sp>
        <p:nvSpPr>
          <p:cNvPr id="46084" name="Rechteck 1"/>
          <p:cNvSpPr>
            <a:spLocks noChangeArrowheads="1"/>
          </p:cNvSpPr>
          <p:nvPr/>
        </p:nvSpPr>
        <p:spPr bwMode="auto">
          <a:xfrm>
            <a:off x="2360614" y="938213"/>
            <a:ext cx="7056437"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dirty="0">
                <a:solidFill>
                  <a:srgbClr val="000000"/>
                </a:solidFill>
                <a:latin typeface="Arial" panose="020B0604020202020204" pitchFamily="34" charset="0"/>
              </a:rPr>
              <a:t>BAG 16.6.2021 – 10 AZR 31/20, NZA 2021, 1478</a:t>
            </a:r>
          </a:p>
          <a:p>
            <a:pPr>
              <a:spcBef>
                <a:spcPct val="0"/>
              </a:spcBef>
              <a:buFontTx/>
              <a:buNone/>
            </a:pPr>
            <a:r>
              <a:rPr lang="it-IT" altLang="de-DE" sz="2400" b="1" dirty="0">
                <a:solidFill>
                  <a:srgbClr val="000000"/>
                </a:solidFill>
                <a:latin typeface="Arial" panose="020B0604020202020204" pitchFamily="34" charset="0"/>
              </a:rPr>
              <a:t>Aus </a:t>
            </a:r>
            <a:r>
              <a:rPr lang="it-IT" altLang="de-DE" sz="2400" b="1" dirty="0" err="1">
                <a:solidFill>
                  <a:srgbClr val="000000"/>
                </a:solidFill>
                <a:latin typeface="Arial" panose="020B0604020202020204" pitchFamily="34" charset="0"/>
              </a:rPr>
              <a:t>den</a:t>
            </a:r>
            <a:r>
              <a:rPr lang="it-IT" altLang="de-DE" sz="2400" b="1" dirty="0">
                <a:solidFill>
                  <a:srgbClr val="000000"/>
                </a:solidFill>
                <a:latin typeface="Arial" panose="020B0604020202020204" pitchFamily="34" charset="0"/>
              </a:rPr>
              <a:t> </a:t>
            </a:r>
            <a:r>
              <a:rPr lang="it-IT" altLang="de-DE" sz="2400" b="1" dirty="0" err="1">
                <a:solidFill>
                  <a:srgbClr val="000000"/>
                </a:solidFill>
                <a:latin typeface="Arial" panose="020B0604020202020204" pitchFamily="34" charset="0"/>
              </a:rPr>
              <a:t>Gründen</a:t>
            </a:r>
            <a:r>
              <a:rPr lang="it-IT" altLang="de-DE" sz="2400" b="1" dirty="0">
                <a:solidFill>
                  <a:srgbClr val="000000"/>
                </a:solidFill>
                <a:latin typeface="Arial" panose="020B0604020202020204" pitchFamily="34" charset="0"/>
              </a:rPr>
              <a:t>:</a:t>
            </a:r>
            <a:endParaRPr lang="de-DE" altLang="de-DE" sz="2400" b="1" dirty="0">
              <a:solidFill>
                <a:srgbClr val="000000"/>
              </a:solidFill>
              <a:latin typeface="Arial" panose="020B0604020202020204" pitchFamily="34" charset="0"/>
            </a:endParaRPr>
          </a:p>
          <a:p>
            <a:pPr algn="just">
              <a:spcBef>
                <a:spcPct val="0"/>
              </a:spcBef>
              <a:buFontTx/>
              <a:buNone/>
            </a:pPr>
            <a:r>
              <a:rPr lang="de-DE" altLang="de-DE" sz="2400" dirty="0">
                <a:solidFill>
                  <a:srgbClr val="000000"/>
                </a:solidFill>
                <a:latin typeface="Arial" panose="020B0604020202020204" pitchFamily="34" charset="0"/>
              </a:rPr>
              <a:t>„Eine arbeitsvertragliche Bezugnahme auf einen Tarifvertrag ist weder unverständlich noch unklar. Dies gilt auch dann, wenn die Verweisung dynamisch ausgestaltet ist. Welche konkreten tariflichen Regelungen jeweils das Arbeitsverhältnis ausfüllen sollen, ist von den Arbeitnehmern durch Einsicht in die Tarifverträge feststellbar.“</a:t>
            </a:r>
          </a:p>
        </p:txBody>
      </p:sp>
    </p:spTree>
    <p:extLst>
      <p:ext uri="{BB962C8B-B14F-4D97-AF65-F5344CB8AC3E}">
        <p14:creationId xmlns:p14="http://schemas.microsoft.com/office/powerpoint/2010/main" val="165571523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feld 1"/>
          <p:cNvSpPr txBox="1">
            <a:spLocks noChangeArrowheads="1"/>
          </p:cNvSpPr>
          <p:nvPr/>
        </p:nvSpPr>
        <p:spPr bwMode="auto">
          <a:xfrm>
            <a:off x="1497014" y="-26988"/>
            <a:ext cx="56165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a:solidFill>
                  <a:srgbClr val="000000"/>
                </a:solidFill>
                <a:latin typeface="Arial" panose="020B0604020202020204" pitchFamily="34" charset="0"/>
              </a:rPr>
              <a:t>(2) Pauschale Überstundenabgeltung</a:t>
            </a:r>
          </a:p>
        </p:txBody>
      </p:sp>
      <p:sp>
        <p:nvSpPr>
          <p:cNvPr id="48131" name="Rechteck 2"/>
          <p:cNvSpPr>
            <a:spLocks noChangeArrowheads="1"/>
          </p:cNvSpPr>
          <p:nvPr/>
        </p:nvSpPr>
        <p:spPr bwMode="auto">
          <a:xfrm>
            <a:off x="146649" y="476251"/>
            <a:ext cx="9489057" cy="6247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000" b="1" dirty="0">
                <a:solidFill>
                  <a:srgbClr val="000000"/>
                </a:solidFill>
                <a:latin typeface="Arial" panose="020B0604020202020204" pitchFamily="34" charset="0"/>
              </a:rPr>
              <a:t>BAG 1.9.2010, NZA 2011, 575; </a:t>
            </a:r>
            <a:r>
              <a:rPr lang="de-DE" altLang="de-DE" sz="2000" dirty="0">
                <a:solidFill>
                  <a:srgbClr val="000000"/>
                </a:solidFill>
                <a:latin typeface="Arial" panose="020B0604020202020204" pitchFamily="34" charset="0"/>
              </a:rPr>
              <a:t>nachfolgend BAG 17.8.2011, NZA 2011, 1335; 22.2.2011, NZA 2012, 861; 17.6.2012, NZA 2012, 1147 </a:t>
            </a:r>
          </a:p>
          <a:p>
            <a:pPr>
              <a:spcBef>
                <a:spcPct val="0"/>
              </a:spcBef>
              <a:buFontTx/>
              <a:buNone/>
            </a:pPr>
            <a:r>
              <a:rPr lang="de-DE" altLang="de-DE" sz="2000" b="1" dirty="0">
                <a:solidFill>
                  <a:srgbClr val="000000"/>
                </a:solidFill>
                <a:latin typeface="Arial" panose="020B0604020202020204" pitchFamily="34" charset="0"/>
              </a:rPr>
              <a:t>Leitsatz:</a:t>
            </a:r>
          </a:p>
          <a:p>
            <a:pPr algn="just">
              <a:spcBef>
                <a:spcPct val="0"/>
              </a:spcBef>
              <a:buFontTx/>
              <a:buNone/>
            </a:pPr>
            <a:r>
              <a:rPr lang="de-DE" altLang="de-DE" sz="2000" dirty="0">
                <a:solidFill>
                  <a:srgbClr val="000000"/>
                </a:solidFill>
                <a:latin typeface="Arial" panose="020B0604020202020204" pitchFamily="34" charset="0"/>
              </a:rPr>
              <a:t>„Die AGB-Klausel „erforderliche Überstunden sind mit dem Monatsgehalt ab-gegolten“ genügt nicht dem Transparenzgebot (§ 307 I 2 BGB), wenn sich der Umfang der danach ohne zusätzliche Vergütung zu leistenden Überstunden nicht hinreichend deutlich aus dem Arbeitsvertrag ergibt.“</a:t>
            </a:r>
          </a:p>
          <a:p>
            <a:pPr>
              <a:spcBef>
                <a:spcPct val="0"/>
              </a:spcBef>
              <a:buFontTx/>
              <a:buNone/>
            </a:pPr>
            <a:r>
              <a:rPr lang="de-DE" altLang="de-DE" sz="2000" b="1" dirty="0">
                <a:solidFill>
                  <a:srgbClr val="000000"/>
                </a:solidFill>
                <a:latin typeface="Arial" panose="020B0604020202020204" pitchFamily="34" charset="0"/>
              </a:rPr>
              <a:t>Aus den Gründen:</a:t>
            </a:r>
          </a:p>
          <a:p>
            <a:pPr algn="just">
              <a:spcBef>
                <a:spcPct val="0"/>
              </a:spcBef>
              <a:buFontTx/>
              <a:buNone/>
            </a:pPr>
            <a:r>
              <a:rPr lang="de-DE" altLang="de-DE" sz="2000" dirty="0">
                <a:solidFill>
                  <a:srgbClr val="000000"/>
                </a:solidFill>
                <a:latin typeface="Arial" panose="020B0604020202020204" pitchFamily="34" charset="0"/>
              </a:rPr>
              <a:t>„Eine die pauschale Vergütung von Mehrarbeit regelnde Klausel ist nur dann klar und verständlich, wenn sich aus dem Arbeitsvertrag selbst ergibt, welche Arbeitsleistungen von ihr erfasst werden sollen. Andernfalls ließe sich nicht erkennen, ab wann ein Anspruch auf zusätzliche Vergütung besteht. Der Umfang der Leistungspflicht muss so bestimmt oder zumindest durch die konkrete Begrenzung der Anordnungsbefugnis hinsichtlich des Umfangs der zu leistenden Überstunden so bestimmbar sein, dass der Arbeitnehmer bereits bei Vertragsschluss erkennen kann, was gegebenenfalls „auf ihn zukommt“ und welche Leistung er für die vereinbarte Vergütung maximal erbringen muss. Auf Grund einer unklar abgefassten Pauschalierungsklausel besteht die Gefahr, dass der Arbeitnehmer in der Annahme, er habe keinen Rechtsanspruch auf eine gesonderte Überstundenvergütung, seinen An-spruch nicht geltend macht.“</a:t>
            </a:r>
          </a:p>
        </p:txBody>
      </p:sp>
    </p:spTree>
    <p:extLst>
      <p:ext uri="{BB962C8B-B14F-4D97-AF65-F5344CB8AC3E}">
        <p14:creationId xmlns:p14="http://schemas.microsoft.com/office/powerpoint/2010/main" val="79288912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376239" y="346758"/>
            <a:ext cx="9037637" cy="5203732"/>
          </a:xfrm>
          <a:prstGeom prst="rect">
            <a:avLst/>
          </a:prstGeom>
          <a:noFill/>
          <a:ln w="38100" algn="ctr">
            <a:solidFill>
              <a:srgbClr val="CC0000"/>
            </a:solidFill>
            <a:miter lim="800000"/>
            <a:headEnd/>
            <a:tailEnd type="none" w="sm"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tabLst>
                <a:tab pos="457200" algn="l"/>
              </a:tabLst>
              <a:defRPr sz="3200">
                <a:solidFill>
                  <a:schemeClr val="tx1"/>
                </a:solidFill>
                <a:latin typeface="Times New Roman" panose="02020603050405020304" pitchFamily="18" charset="0"/>
              </a:defRPr>
            </a:lvl1pPr>
            <a:lvl2pPr marL="742950" indent="-285750">
              <a:spcBef>
                <a:spcPct val="20000"/>
              </a:spcBef>
              <a:buChar char="–"/>
              <a:tabLst>
                <a:tab pos="457200" algn="l"/>
              </a:tabLst>
              <a:defRPr sz="2800">
                <a:solidFill>
                  <a:schemeClr val="tx1"/>
                </a:solidFill>
                <a:latin typeface="Times New Roman" panose="02020603050405020304" pitchFamily="18" charset="0"/>
              </a:defRPr>
            </a:lvl2pPr>
            <a:lvl3pPr marL="1143000" indent="-228600">
              <a:spcBef>
                <a:spcPct val="20000"/>
              </a:spcBef>
              <a:buChar char="•"/>
              <a:tabLst>
                <a:tab pos="457200" algn="l"/>
              </a:tabLst>
              <a:defRPr sz="2400">
                <a:solidFill>
                  <a:schemeClr val="tx1"/>
                </a:solidFill>
                <a:latin typeface="Times New Roman" panose="02020603050405020304" pitchFamily="18" charset="0"/>
              </a:defRPr>
            </a:lvl3pPr>
            <a:lvl4pPr marL="1600200" indent="-228600">
              <a:spcBef>
                <a:spcPct val="20000"/>
              </a:spcBef>
              <a:buChar char="–"/>
              <a:tabLst>
                <a:tab pos="457200" algn="l"/>
              </a:tabLst>
              <a:defRPr sz="2000">
                <a:solidFill>
                  <a:schemeClr val="tx1"/>
                </a:solidFill>
                <a:latin typeface="Times New Roman" panose="02020603050405020304" pitchFamily="18" charset="0"/>
              </a:defRPr>
            </a:lvl4pPr>
            <a:lvl5pPr marL="2057400" indent="-228600">
              <a:spcBef>
                <a:spcPct val="20000"/>
              </a:spcBef>
              <a:buChar char="»"/>
              <a:tabLst>
                <a:tab pos="457200"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457200"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457200"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457200"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457200" algn="l"/>
              </a:tabLst>
              <a:defRPr sz="2000">
                <a:solidFill>
                  <a:schemeClr val="tx1"/>
                </a:solidFill>
                <a:latin typeface="Times New Roman" panose="02020603050405020304" pitchFamily="18" charset="0"/>
              </a:defRPr>
            </a:lvl9pPr>
          </a:lstStyle>
          <a:p>
            <a:pPr algn="ctr">
              <a:lnSpc>
                <a:spcPct val="140000"/>
              </a:lnSpc>
              <a:spcBef>
                <a:spcPct val="0"/>
              </a:spcBef>
              <a:buFontTx/>
              <a:buNone/>
            </a:pPr>
            <a:r>
              <a:rPr lang="de-DE" altLang="de-DE" sz="2400" b="1" u="sng" dirty="0">
                <a:solidFill>
                  <a:srgbClr val="000000"/>
                </a:solidFill>
                <a:latin typeface="Arial" panose="020B0604020202020204" pitchFamily="34" charset="0"/>
              </a:rPr>
              <a:t>alternative Klausel</a:t>
            </a:r>
          </a:p>
          <a:p>
            <a:pPr algn="ctr">
              <a:lnSpc>
                <a:spcPct val="140000"/>
              </a:lnSpc>
              <a:spcBef>
                <a:spcPct val="0"/>
              </a:spcBef>
              <a:buFontTx/>
              <a:buNone/>
            </a:pPr>
            <a:endParaRPr lang="de-DE" altLang="de-DE" sz="2400" b="1" u="sng" dirty="0">
              <a:solidFill>
                <a:srgbClr val="000000"/>
              </a:solidFill>
              <a:latin typeface="Arial" panose="020B0604020202020204" pitchFamily="34" charset="0"/>
            </a:endParaRPr>
          </a:p>
          <a:p>
            <a:pPr algn="ctr">
              <a:lnSpc>
                <a:spcPct val="140000"/>
              </a:lnSpc>
              <a:spcBef>
                <a:spcPct val="0"/>
              </a:spcBef>
              <a:buFontTx/>
              <a:buNone/>
            </a:pPr>
            <a:r>
              <a:rPr lang="de-DE" altLang="de-DE" sz="2400" b="1" dirty="0">
                <a:solidFill>
                  <a:srgbClr val="000000"/>
                </a:solidFill>
                <a:latin typeface="Arial" panose="020B0604020202020204" pitchFamily="34" charset="0"/>
              </a:rPr>
              <a:t>Über- und Mehrarbeitsvergütung </a:t>
            </a:r>
          </a:p>
          <a:p>
            <a:pPr algn="just">
              <a:lnSpc>
                <a:spcPct val="140000"/>
              </a:lnSpc>
              <a:spcBef>
                <a:spcPct val="0"/>
              </a:spcBef>
              <a:buFontTx/>
              <a:buNone/>
            </a:pPr>
            <a:r>
              <a:rPr lang="de-DE" altLang="de-DE" sz="2400" dirty="0">
                <a:solidFill>
                  <a:srgbClr val="000000"/>
                </a:solidFill>
                <a:latin typeface="Arial" panose="020B0604020202020204" pitchFamily="34" charset="0"/>
              </a:rPr>
              <a:t>Mit der unter § x genannten Vergütung ist Mehrarbeit, soweit sie ?? Stunden pro Monat nicht überschreitet, abgegolten. </a:t>
            </a:r>
          </a:p>
          <a:p>
            <a:pPr algn="just">
              <a:lnSpc>
                <a:spcPct val="140000"/>
              </a:lnSpc>
              <a:spcBef>
                <a:spcPct val="0"/>
              </a:spcBef>
              <a:buFontTx/>
              <a:buNone/>
            </a:pPr>
            <a:endParaRPr lang="de-DE" altLang="de-DE" sz="2400" dirty="0">
              <a:solidFill>
                <a:srgbClr val="000000"/>
              </a:solidFill>
              <a:latin typeface="Arial" panose="020B0604020202020204" pitchFamily="34" charset="0"/>
            </a:endParaRPr>
          </a:p>
          <a:p>
            <a:pPr algn="just">
              <a:lnSpc>
                <a:spcPct val="140000"/>
              </a:lnSpc>
              <a:spcBef>
                <a:spcPct val="0"/>
              </a:spcBef>
              <a:buFontTx/>
              <a:buNone/>
            </a:pPr>
            <a:r>
              <a:rPr lang="de-DE" altLang="de-DE" sz="2400" dirty="0">
                <a:solidFill>
                  <a:srgbClr val="000000"/>
                </a:solidFill>
                <a:latin typeface="Arial" panose="020B0604020202020204" pitchFamily="34" charset="0"/>
              </a:rPr>
              <a:t>LAG Hamm 22.5.2012, BeckRS 2012, 71350 und LAG Mecklenburg-Vorpommern 14.9.2021 – 2 Sa 26/21, NZA-RR 2022, 17 haben 10 Überstunden pro Monat bei einer 40-Stunden-Woche gebilligt.</a:t>
            </a:r>
          </a:p>
        </p:txBody>
      </p:sp>
    </p:spTree>
    <p:extLst>
      <p:ext uri="{BB962C8B-B14F-4D97-AF65-F5344CB8AC3E}">
        <p14:creationId xmlns:p14="http://schemas.microsoft.com/office/powerpoint/2010/main" val="76208020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hteck 4"/>
          <p:cNvSpPr>
            <a:spLocks noChangeArrowheads="1"/>
          </p:cNvSpPr>
          <p:nvPr/>
        </p:nvSpPr>
        <p:spPr bwMode="auto">
          <a:xfrm>
            <a:off x="560388" y="44451"/>
            <a:ext cx="52260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a:solidFill>
                  <a:srgbClr val="000000"/>
                </a:solidFill>
                <a:latin typeface="Arial" panose="020B0604020202020204" pitchFamily="34" charset="0"/>
              </a:rPr>
              <a:t>III. Rechtsfolgen der Intransparenz</a:t>
            </a:r>
          </a:p>
        </p:txBody>
      </p:sp>
      <p:sp>
        <p:nvSpPr>
          <p:cNvPr id="50179" name="Textfeld 1"/>
          <p:cNvSpPr txBox="1">
            <a:spLocks noChangeArrowheads="1"/>
          </p:cNvSpPr>
          <p:nvPr/>
        </p:nvSpPr>
        <p:spPr bwMode="auto">
          <a:xfrm>
            <a:off x="1065214" y="692151"/>
            <a:ext cx="7920037"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Times New Roman" panose="02020603050405020304" pitchFamily="18" charset="0"/>
              </a:defRPr>
            </a:lvl1pPr>
            <a:lvl2pPr marL="800100" indent="-34290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ct val="150000"/>
              </a:lnSpc>
              <a:spcBef>
                <a:spcPct val="0"/>
              </a:spcBef>
              <a:buFont typeface="Symbol" panose="05050102010706020507" pitchFamily="18" charset="2"/>
              <a:buChar char="Þ"/>
            </a:pPr>
            <a:r>
              <a:rPr lang="de-DE" altLang="de-DE" sz="2400" dirty="0">
                <a:solidFill>
                  <a:srgbClr val="000000"/>
                </a:solidFill>
                <a:latin typeface="Arial" panose="020B0604020202020204" pitchFamily="34" charset="0"/>
              </a:rPr>
              <a:t>richten sich nach § 306 BGB, also</a:t>
            </a:r>
          </a:p>
          <a:p>
            <a:pPr lvl="1">
              <a:lnSpc>
                <a:spcPct val="150000"/>
              </a:lnSpc>
              <a:spcBef>
                <a:spcPct val="0"/>
              </a:spcBef>
              <a:buFont typeface="Arial" panose="020B0604020202020204" pitchFamily="34" charset="0"/>
              <a:buChar char="•"/>
            </a:pPr>
            <a:r>
              <a:rPr lang="de-DE" altLang="de-DE" sz="2400" dirty="0">
                <a:solidFill>
                  <a:srgbClr val="000000"/>
                </a:solidFill>
                <a:latin typeface="Arial" panose="020B0604020202020204" pitchFamily="34" charset="0"/>
              </a:rPr>
              <a:t>Unwirksamkeit (nur) der intransparenten Klausel</a:t>
            </a:r>
          </a:p>
          <a:p>
            <a:pPr lvl="1">
              <a:lnSpc>
                <a:spcPct val="150000"/>
              </a:lnSpc>
              <a:spcBef>
                <a:spcPct val="0"/>
              </a:spcBef>
              <a:buFont typeface="Arial" panose="020B0604020202020204" pitchFamily="34" charset="0"/>
              <a:buChar char="•"/>
            </a:pPr>
            <a:r>
              <a:rPr lang="de-DE" altLang="de-DE" sz="2400" dirty="0">
                <a:solidFill>
                  <a:srgbClr val="000000"/>
                </a:solidFill>
                <a:latin typeface="Arial" panose="020B0604020202020204" pitchFamily="34" charset="0"/>
              </a:rPr>
              <a:t>Ersatzloser Wegfall der intransparenten Klausel</a:t>
            </a:r>
          </a:p>
          <a:p>
            <a:pPr lvl="1">
              <a:lnSpc>
                <a:spcPct val="150000"/>
              </a:lnSpc>
              <a:spcBef>
                <a:spcPct val="0"/>
              </a:spcBef>
              <a:buFont typeface="Arial" panose="020B0604020202020204" pitchFamily="34" charset="0"/>
              <a:buChar char="•"/>
            </a:pPr>
            <a:r>
              <a:rPr lang="de-DE" altLang="de-DE" sz="2400" dirty="0">
                <a:solidFill>
                  <a:srgbClr val="000000"/>
                </a:solidFill>
                <a:latin typeface="Arial" panose="020B0604020202020204" pitchFamily="34" charset="0"/>
              </a:rPr>
              <a:t>keine geltungserhaltende Reduktion</a:t>
            </a:r>
          </a:p>
          <a:p>
            <a:pPr lvl="1">
              <a:lnSpc>
                <a:spcPct val="150000"/>
              </a:lnSpc>
              <a:spcBef>
                <a:spcPct val="0"/>
              </a:spcBef>
              <a:buFont typeface="Arial" panose="020B0604020202020204" pitchFamily="34" charset="0"/>
              <a:buChar char="•"/>
            </a:pPr>
            <a:r>
              <a:rPr lang="de-DE" altLang="de-DE" sz="2400" dirty="0">
                <a:solidFill>
                  <a:srgbClr val="000000"/>
                </a:solidFill>
                <a:latin typeface="Arial" panose="020B0604020202020204" pitchFamily="34" charset="0"/>
              </a:rPr>
              <a:t>Lückenfüllung durch dispositives Recht und unter engen Voraussetzungen im Weg ergänzender Vertragsauslegung (letztere kommt vor allem bei intransparenten Preis- und Leistungsbestimmun-gen in Betracht)</a:t>
            </a:r>
          </a:p>
        </p:txBody>
      </p:sp>
    </p:spTree>
    <p:extLst>
      <p:ext uri="{BB962C8B-B14F-4D97-AF65-F5344CB8AC3E}">
        <p14:creationId xmlns:p14="http://schemas.microsoft.com/office/powerpoint/2010/main" val="2624883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feld 3"/>
          <p:cNvSpPr txBox="1">
            <a:spLocks noChangeArrowheads="1"/>
          </p:cNvSpPr>
          <p:nvPr/>
        </p:nvSpPr>
        <p:spPr bwMode="auto">
          <a:xfrm>
            <a:off x="488951" y="115889"/>
            <a:ext cx="8856663" cy="509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nSpc>
                <a:spcPts val="3100"/>
              </a:lnSpc>
              <a:spcBef>
                <a:spcPct val="0"/>
              </a:spcBef>
              <a:spcAft>
                <a:spcPts val="1200"/>
              </a:spcAft>
              <a:buNone/>
              <a:defRPr/>
            </a:pPr>
            <a:r>
              <a:rPr lang="de-DE" altLang="de-DE" sz="2400" b="1" dirty="0">
                <a:solidFill>
                  <a:srgbClr val="000000"/>
                </a:solidFill>
                <a:latin typeface="Arial" charset="0"/>
              </a:rPr>
              <a:t>3. Transparenzkontrolle auch in dem der materiellen </a:t>
            </a:r>
            <a:br>
              <a:rPr lang="de-DE" altLang="de-DE" sz="2400" b="1" dirty="0">
                <a:solidFill>
                  <a:srgbClr val="000000"/>
                </a:solidFill>
                <a:latin typeface="Arial" charset="0"/>
              </a:rPr>
            </a:br>
            <a:r>
              <a:rPr lang="de-DE" altLang="de-DE" sz="2400" b="1" dirty="0">
                <a:solidFill>
                  <a:srgbClr val="000000"/>
                </a:solidFill>
                <a:latin typeface="Arial" charset="0"/>
              </a:rPr>
              <a:t>    Inhaltskontrolle verschlossenen Bereich (§ 307 Abs. 3 </a:t>
            </a:r>
            <a:br>
              <a:rPr lang="de-DE" altLang="de-DE" sz="2400" b="1" dirty="0">
                <a:solidFill>
                  <a:srgbClr val="000000"/>
                </a:solidFill>
                <a:latin typeface="Arial" charset="0"/>
              </a:rPr>
            </a:br>
            <a:r>
              <a:rPr lang="de-DE" altLang="de-DE" sz="2400" b="1" dirty="0">
                <a:solidFill>
                  <a:srgbClr val="000000"/>
                </a:solidFill>
                <a:latin typeface="Arial" charset="0"/>
              </a:rPr>
              <a:t>    Satz 2 BGB)</a:t>
            </a:r>
          </a:p>
          <a:p>
            <a:pPr marL="342900" indent="-342900">
              <a:lnSpc>
                <a:spcPts val="3100"/>
              </a:lnSpc>
              <a:spcBef>
                <a:spcPts val="0"/>
              </a:spcBef>
              <a:spcAft>
                <a:spcPts val="600"/>
              </a:spcAft>
              <a:defRPr/>
            </a:pPr>
            <a:r>
              <a:rPr lang="de-DE" altLang="de-DE" sz="2400" dirty="0">
                <a:solidFill>
                  <a:srgbClr val="000000"/>
                </a:solidFill>
                <a:latin typeface="Arial" charset="0"/>
              </a:rPr>
              <a:t>hier teilweise Ausweichbestrebungen hin zur Transparenz-kontrolle, um die heikle Frage der materiellen Kontrollfähig-</a:t>
            </a:r>
            <a:r>
              <a:rPr lang="de-DE" altLang="de-DE" sz="2400" dirty="0" err="1">
                <a:solidFill>
                  <a:srgbClr val="000000"/>
                </a:solidFill>
                <a:latin typeface="Arial" charset="0"/>
              </a:rPr>
              <a:t>keit</a:t>
            </a:r>
            <a:r>
              <a:rPr lang="de-DE" altLang="de-DE" sz="2400" dirty="0">
                <a:solidFill>
                  <a:srgbClr val="000000"/>
                </a:solidFill>
                <a:latin typeface="Arial" charset="0"/>
              </a:rPr>
              <a:t> nicht beantworten zu müssen; Beispiel: </a:t>
            </a:r>
            <a:r>
              <a:rPr lang="de-DE" altLang="de-DE" sz="2400" dirty="0" err="1">
                <a:solidFill>
                  <a:srgbClr val="000000"/>
                </a:solidFill>
                <a:latin typeface="Arial" charset="0"/>
              </a:rPr>
              <a:t>Pauschalab</a:t>
            </a:r>
            <a:r>
              <a:rPr lang="de-DE" altLang="de-DE" sz="2400" dirty="0">
                <a:solidFill>
                  <a:srgbClr val="000000"/>
                </a:solidFill>
                <a:latin typeface="Arial" charset="0"/>
              </a:rPr>
              <a:t>-geltung von Überstunden (BAG 1.9.2010, NZA 2011, 575; nachfolgend BAG 17.8.2011, NZA 2011, 1335; 22.2.2011, NZA 2012, 861; 17.6.2012, NZA 2012, 1147) </a:t>
            </a:r>
          </a:p>
          <a:p>
            <a:pPr marL="342900" indent="-342900">
              <a:lnSpc>
                <a:spcPts val="3100"/>
              </a:lnSpc>
              <a:spcBef>
                <a:spcPct val="0"/>
              </a:spcBef>
              <a:defRPr/>
            </a:pPr>
            <a:r>
              <a:rPr lang="de-DE" altLang="de-DE" sz="2400" dirty="0">
                <a:solidFill>
                  <a:srgbClr val="000000"/>
                </a:solidFill>
                <a:latin typeface="Arial" charset="0"/>
              </a:rPr>
              <a:t>Sonderfall: keine Transparenzkontrolle arbeitsvertraglich in Bezug genommener Tarifverträge </a:t>
            </a:r>
            <a:r>
              <a:rPr lang="da-DK" altLang="de-DE" sz="2400" dirty="0">
                <a:solidFill>
                  <a:srgbClr val="000000"/>
                </a:solidFill>
                <a:latin typeface="Arial" charset="0"/>
              </a:rPr>
              <a:t>BAG 28.6.2007, NZA 2007, 1049, 1051 (abl. </a:t>
            </a:r>
            <a:r>
              <a:rPr lang="da-DK" altLang="de-DE" sz="2400" i="1" dirty="0">
                <a:solidFill>
                  <a:srgbClr val="000000"/>
                </a:solidFill>
                <a:latin typeface="Arial" charset="0"/>
              </a:rPr>
              <a:t>Stoffels</a:t>
            </a:r>
            <a:r>
              <a:rPr lang="da-DK" altLang="de-DE" sz="2400" dirty="0">
                <a:solidFill>
                  <a:srgbClr val="000000"/>
                </a:solidFill>
                <a:latin typeface="Arial" charset="0"/>
              </a:rPr>
              <a:t>, ZfA 2009, 889).</a:t>
            </a:r>
            <a:endParaRPr lang="de-DE" altLang="de-DE" sz="2400" dirty="0">
              <a:solidFill>
                <a:srgbClr val="000000"/>
              </a:solidFill>
              <a:latin typeface="Arial" charset="0"/>
            </a:endParaRPr>
          </a:p>
        </p:txBody>
      </p:sp>
    </p:spTree>
    <p:extLst>
      <p:ext uri="{BB962C8B-B14F-4D97-AF65-F5344CB8AC3E}">
        <p14:creationId xmlns:p14="http://schemas.microsoft.com/office/powerpoint/2010/main" val="284424872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hteck 3"/>
          <p:cNvSpPr>
            <a:spLocks noChangeArrowheads="1"/>
          </p:cNvSpPr>
          <p:nvPr/>
        </p:nvSpPr>
        <p:spPr bwMode="auto">
          <a:xfrm>
            <a:off x="437192" y="260111"/>
            <a:ext cx="9001125" cy="523220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lnSpc>
                <a:spcPct val="150000"/>
              </a:lnSpc>
              <a:spcBef>
                <a:spcPct val="0"/>
              </a:spcBef>
              <a:buFontTx/>
              <a:buNone/>
            </a:pPr>
            <a:r>
              <a:rPr lang="da-DK" altLang="de-DE" sz="2400" b="1" dirty="0">
                <a:latin typeface="Arial" panose="020B0604020202020204" pitchFamily="34" charset="0"/>
              </a:rPr>
              <a:t>BAG 24.8.2017 – 8 AZR 378/16, NZA 2018, 100 </a:t>
            </a:r>
          </a:p>
          <a:p>
            <a:pPr algn="just">
              <a:lnSpc>
                <a:spcPct val="150000"/>
              </a:lnSpc>
              <a:spcBef>
                <a:spcPts val="600"/>
              </a:spcBef>
              <a:buNone/>
            </a:pPr>
            <a:r>
              <a:rPr lang="de-DE" altLang="de-DE" sz="2400" b="1" dirty="0">
                <a:latin typeface="Arial" panose="020B0604020202020204" pitchFamily="34" charset="0"/>
              </a:rPr>
              <a:t>Orientierungssätze</a:t>
            </a:r>
          </a:p>
          <a:p>
            <a:pPr algn="just">
              <a:lnSpc>
                <a:spcPct val="150000"/>
              </a:lnSpc>
              <a:spcBef>
                <a:spcPts val="600"/>
              </a:spcBef>
              <a:buNone/>
            </a:pPr>
            <a:r>
              <a:rPr lang="de-DE" altLang="de-DE" sz="2400" dirty="0">
                <a:latin typeface="Arial" panose="020B0604020202020204" pitchFamily="34" charset="0"/>
              </a:rPr>
              <a:t>1. Sind Bestimmungen in AGB zur Höhe einer Vertragsstrafe nicht hinreichend transparent im Sinne von § 307 I 2 BGB und deshalb nach § 307 I 1 BGB unwirksam, führt dies nach § 306 I BGB zum Fortfall der Klauseln unter Aufrechterhaltung des Vertrags im Übrigen. Eine Lückenfüllung im Wege der </a:t>
            </a:r>
            <a:r>
              <a:rPr lang="de-DE" altLang="de-DE" sz="2400" dirty="0" err="1">
                <a:latin typeface="Arial" panose="020B0604020202020204" pitchFamily="34" charset="0"/>
              </a:rPr>
              <a:t>ergän-zenden</a:t>
            </a:r>
            <a:r>
              <a:rPr lang="de-DE" altLang="de-DE" sz="2400" dirty="0">
                <a:latin typeface="Arial" panose="020B0604020202020204" pitchFamily="34" charset="0"/>
              </a:rPr>
              <a:t> Vertragsauslegung kommt in einem solchen Fall grundsätzlich nicht in Betracht.</a:t>
            </a:r>
          </a:p>
        </p:txBody>
      </p:sp>
    </p:spTree>
    <p:extLst>
      <p:ext uri="{BB962C8B-B14F-4D97-AF65-F5344CB8AC3E}">
        <p14:creationId xmlns:p14="http://schemas.microsoft.com/office/powerpoint/2010/main" val="325795775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hteck 3"/>
          <p:cNvSpPr>
            <a:spLocks noChangeArrowheads="1"/>
          </p:cNvSpPr>
          <p:nvPr/>
        </p:nvSpPr>
        <p:spPr bwMode="auto">
          <a:xfrm>
            <a:off x="708212" y="1773239"/>
            <a:ext cx="8708838" cy="489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dirty="0">
                <a:solidFill>
                  <a:srgbClr val="000000"/>
                </a:solidFill>
                <a:latin typeface="Arial" panose="020B0604020202020204" pitchFamily="34" charset="0"/>
              </a:rPr>
              <a:t>BAG 14.9.2011, NZA 2012, 81 (83)</a:t>
            </a:r>
          </a:p>
          <a:p>
            <a:pPr>
              <a:spcBef>
                <a:spcPct val="0"/>
              </a:spcBef>
              <a:buFontTx/>
              <a:buNone/>
            </a:pPr>
            <a:r>
              <a:rPr lang="de-DE" altLang="de-DE" sz="2400" b="1" dirty="0">
                <a:solidFill>
                  <a:srgbClr val="000000"/>
                </a:solidFill>
                <a:latin typeface="Arial" panose="020B0604020202020204" pitchFamily="34" charset="0"/>
              </a:rPr>
              <a:t>Aus den Gründen</a:t>
            </a:r>
          </a:p>
          <a:p>
            <a:pPr algn="just">
              <a:spcBef>
                <a:spcPct val="0"/>
              </a:spcBef>
              <a:buFontTx/>
              <a:buNone/>
            </a:pPr>
            <a:r>
              <a:rPr lang="de-DE" altLang="de-DE" sz="2400" dirty="0">
                <a:solidFill>
                  <a:srgbClr val="000000"/>
                </a:solidFill>
                <a:latin typeface="Arial" panose="020B0604020202020204" pitchFamily="34" charset="0"/>
              </a:rPr>
              <a:t>„Die Aufrechterhaltung eines zulässigen Teils der Klausel kommt hier grundsätzlich nicht in Betracht. Die </a:t>
            </a:r>
            <a:r>
              <a:rPr lang="de-DE" altLang="de-DE" sz="2400" dirty="0" err="1">
                <a:solidFill>
                  <a:srgbClr val="000000"/>
                </a:solidFill>
                <a:latin typeface="Arial" panose="020B0604020202020204" pitchFamily="34" charset="0"/>
              </a:rPr>
              <a:t>Intrans-parenz</a:t>
            </a:r>
            <a:r>
              <a:rPr lang="de-DE" altLang="de-DE" sz="2400" dirty="0">
                <a:solidFill>
                  <a:srgbClr val="000000"/>
                </a:solidFill>
                <a:latin typeface="Arial" panose="020B0604020202020204" pitchFamily="34" charset="0"/>
              </a:rPr>
              <a:t> der vertraglichen Regelung und damit ihre </a:t>
            </a:r>
            <a:r>
              <a:rPr lang="de-DE" altLang="de-DE" sz="2400" dirty="0" err="1">
                <a:solidFill>
                  <a:srgbClr val="000000"/>
                </a:solidFill>
                <a:latin typeface="Arial" panose="020B0604020202020204" pitchFamily="34" charset="0"/>
              </a:rPr>
              <a:t>Unwirk-samkeit</a:t>
            </a:r>
            <a:r>
              <a:rPr lang="de-DE" altLang="de-DE" sz="2400" dirty="0">
                <a:solidFill>
                  <a:srgbClr val="000000"/>
                </a:solidFill>
                <a:latin typeface="Arial" panose="020B0604020202020204" pitchFamily="34" charset="0"/>
              </a:rPr>
              <a:t> nach § 307 I 2 i. V. mit S. 1 BGB folgt gerade aus der Kombination zweier </a:t>
            </a:r>
            <a:r>
              <a:rPr lang="de-DE" altLang="de-DE" sz="2400" dirty="0" err="1">
                <a:solidFill>
                  <a:srgbClr val="000000"/>
                </a:solidFill>
                <a:latin typeface="Arial" panose="020B0604020202020204" pitchFamily="34" charset="0"/>
              </a:rPr>
              <a:t>Klauselteile</a:t>
            </a:r>
            <a:r>
              <a:rPr lang="de-DE" altLang="de-DE" sz="2400" dirty="0">
                <a:solidFill>
                  <a:srgbClr val="000000"/>
                </a:solidFill>
                <a:latin typeface="Arial" panose="020B0604020202020204" pitchFamily="34" charset="0"/>
              </a:rPr>
              <a:t>, die jeweils für sich </a:t>
            </a:r>
            <a:r>
              <a:rPr lang="de-DE" altLang="de-DE" sz="2400" dirty="0" err="1">
                <a:solidFill>
                  <a:srgbClr val="000000"/>
                </a:solidFill>
                <a:latin typeface="Arial" panose="020B0604020202020204" pitchFamily="34" charset="0"/>
              </a:rPr>
              <a:t>ge-nommen</a:t>
            </a:r>
            <a:r>
              <a:rPr lang="de-DE" altLang="de-DE" sz="2400" dirty="0">
                <a:solidFill>
                  <a:srgbClr val="000000"/>
                </a:solidFill>
                <a:latin typeface="Arial" panose="020B0604020202020204" pitchFamily="34" charset="0"/>
              </a:rPr>
              <a:t> ausreichend transparent sein mögen. Dies unter-scheidet die Fallgestaltung von den Fällen, in denen ein ab-grenzbarer Teil der Vertragsklausel unwirksam ist. Nur in solchen Fällen ist eine Streichung des unwirksamen Teils möglich, ohne gegen das Verbot der geltungserhaltenden Reduktion (§ 306 II BGB) zu verstoßen.“</a:t>
            </a:r>
          </a:p>
        </p:txBody>
      </p:sp>
      <p:sp>
        <p:nvSpPr>
          <p:cNvPr id="51203" name="Textfeld 2"/>
          <p:cNvSpPr txBox="1">
            <a:spLocks noChangeArrowheads="1"/>
          </p:cNvSpPr>
          <p:nvPr/>
        </p:nvSpPr>
        <p:spPr bwMode="auto">
          <a:xfrm>
            <a:off x="708213" y="44450"/>
            <a:ext cx="8637402"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dirty="0">
                <a:solidFill>
                  <a:srgbClr val="000000"/>
                </a:solidFill>
                <a:latin typeface="Arial" panose="020B0604020202020204" pitchFamily="34" charset="0"/>
              </a:rPr>
              <a:t>Ausnahmsweise Streichung nur eines Teils bei </a:t>
            </a:r>
            <a:r>
              <a:rPr lang="de-DE" altLang="de-DE" sz="2400" b="1" dirty="0">
                <a:solidFill>
                  <a:srgbClr val="000000"/>
                </a:solidFill>
                <a:latin typeface="Arial" panose="020B0604020202020204" pitchFamily="34" charset="0"/>
              </a:rPr>
              <a:t>sachlicher Teilbarkeit </a:t>
            </a:r>
            <a:r>
              <a:rPr lang="de-DE" altLang="de-DE" sz="2400" dirty="0">
                <a:solidFill>
                  <a:srgbClr val="000000"/>
                </a:solidFill>
                <a:latin typeface="Arial" panose="020B0604020202020204" pitchFamily="34" charset="0"/>
              </a:rPr>
              <a:t>(</a:t>
            </a:r>
            <a:r>
              <a:rPr lang="de-DE" altLang="de-DE" sz="2400" dirty="0" err="1">
                <a:solidFill>
                  <a:srgbClr val="000000"/>
                </a:solidFill>
                <a:latin typeface="Arial" panose="020B0604020202020204" pitchFamily="34" charset="0"/>
              </a:rPr>
              <a:t>blue</a:t>
            </a:r>
            <a:r>
              <a:rPr lang="de-DE" altLang="de-DE" sz="2400" dirty="0">
                <a:solidFill>
                  <a:srgbClr val="000000"/>
                </a:solidFill>
                <a:latin typeface="Arial" panose="020B0604020202020204" pitchFamily="34" charset="0"/>
              </a:rPr>
              <a:t>-</a:t>
            </a:r>
            <a:r>
              <a:rPr lang="de-DE" altLang="de-DE" sz="2400" dirty="0" err="1">
                <a:solidFill>
                  <a:srgbClr val="000000"/>
                </a:solidFill>
                <a:latin typeface="Arial" panose="020B0604020202020204" pitchFamily="34" charset="0"/>
              </a:rPr>
              <a:t>pencil</a:t>
            </a:r>
            <a:r>
              <a:rPr lang="de-DE" altLang="de-DE" sz="2400" dirty="0">
                <a:solidFill>
                  <a:srgbClr val="000000"/>
                </a:solidFill>
                <a:latin typeface="Arial" panose="020B0604020202020204" pitchFamily="34" charset="0"/>
              </a:rPr>
              <a:t>-Test)</a:t>
            </a:r>
          </a:p>
          <a:p>
            <a:pPr>
              <a:spcBef>
                <a:spcPct val="0"/>
              </a:spcBef>
              <a:buFontTx/>
              <a:buNone/>
            </a:pPr>
            <a:r>
              <a:rPr lang="de-DE" altLang="de-DE" sz="2400" b="1" dirty="0">
                <a:solidFill>
                  <a:srgbClr val="000000"/>
                </a:solidFill>
                <a:latin typeface="Arial" panose="020B0604020202020204" pitchFamily="34" charset="0"/>
              </a:rPr>
              <a:t>Nicht</a:t>
            </a:r>
            <a:r>
              <a:rPr lang="de-DE" altLang="de-DE" sz="2400" dirty="0">
                <a:solidFill>
                  <a:srgbClr val="000000"/>
                </a:solidFill>
                <a:latin typeface="Arial" panose="020B0604020202020204" pitchFamily="34" charset="0"/>
              </a:rPr>
              <a:t> aber, wenn erst die Kombination zweier Klauseln die Intransparenz begründet.</a:t>
            </a:r>
          </a:p>
        </p:txBody>
      </p:sp>
    </p:spTree>
    <p:extLst>
      <p:ext uri="{BB962C8B-B14F-4D97-AF65-F5344CB8AC3E}">
        <p14:creationId xmlns:p14="http://schemas.microsoft.com/office/powerpoint/2010/main" val="185616618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hteck 3"/>
          <p:cNvSpPr>
            <a:spLocks noChangeArrowheads="1"/>
          </p:cNvSpPr>
          <p:nvPr/>
        </p:nvSpPr>
        <p:spPr bwMode="auto">
          <a:xfrm>
            <a:off x="1065213" y="115888"/>
            <a:ext cx="7848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dirty="0">
                <a:solidFill>
                  <a:srgbClr val="000000"/>
                </a:solidFill>
                <a:latin typeface="Arial" panose="020B0604020202020204" pitchFamily="34" charset="0"/>
              </a:rPr>
              <a:t>IV. Transparenzgebot auch für den Gesetzgeber? </a:t>
            </a:r>
          </a:p>
          <a:p>
            <a:pPr>
              <a:spcBef>
                <a:spcPct val="0"/>
              </a:spcBef>
              <a:buFontTx/>
              <a:buNone/>
            </a:pPr>
            <a:endParaRPr lang="de-DE" altLang="de-DE" sz="2400" b="1" dirty="0">
              <a:solidFill>
                <a:srgbClr val="000000"/>
              </a:solidFill>
              <a:latin typeface="Arial" panose="020B0604020202020204" pitchFamily="34" charset="0"/>
            </a:endParaRPr>
          </a:p>
        </p:txBody>
      </p:sp>
      <p:sp>
        <p:nvSpPr>
          <p:cNvPr id="2" name="Rechteck 1"/>
          <p:cNvSpPr/>
          <p:nvPr/>
        </p:nvSpPr>
        <p:spPr>
          <a:xfrm>
            <a:off x="1065212" y="810012"/>
            <a:ext cx="8566467" cy="3830023"/>
          </a:xfrm>
          <a:prstGeom prst="rect">
            <a:avLst/>
          </a:prstGeom>
        </p:spPr>
        <p:txBody>
          <a:bodyPr wrap="square">
            <a:spAutoFit/>
          </a:bodyPr>
          <a:lstStyle/>
          <a:p>
            <a:pPr>
              <a:lnSpc>
                <a:spcPts val="3200"/>
              </a:lnSpc>
              <a:spcAft>
                <a:spcPts val="600"/>
              </a:spcAft>
            </a:pPr>
            <a:r>
              <a:rPr lang="de-DE" altLang="de-DE" sz="2400" b="1" i="1" dirty="0">
                <a:solidFill>
                  <a:srgbClr val="000000"/>
                </a:solidFill>
              </a:rPr>
              <a:t>Bauer</a:t>
            </a:r>
            <a:r>
              <a:rPr lang="de-DE" altLang="de-DE" sz="2400" b="1" dirty="0">
                <a:solidFill>
                  <a:srgbClr val="000000"/>
                </a:solidFill>
              </a:rPr>
              <a:t>, NZA 2014, 889 (891)</a:t>
            </a:r>
          </a:p>
          <a:p>
            <a:pPr algn="just">
              <a:lnSpc>
                <a:spcPts val="3200"/>
              </a:lnSpc>
            </a:pPr>
            <a:r>
              <a:rPr lang="de-DE" altLang="de-DE" sz="2400" dirty="0">
                <a:solidFill>
                  <a:srgbClr val="000000"/>
                </a:solidFill>
              </a:rPr>
              <a:t>„Nach § 307 I 2 BGB sind Bestimmungen in vom Arbeitgeber vorgegebenen Arbeitsverträgen unangemessen, wenn sie nicht transparent sind. Diesen Maßstab sollte der Gesetzgeber aber auch an die Regelungen anlegen, die er zu verantworten hat. Dem Transparenzgebot genügen jedenfalls seit Jahren bekanntermaßen nicht §§ 17, 18 KSchG … und § 7 III BUrlG, weil sie auf Grund ihrer Europarechtswidrigkeit obsolet geworden sind.“</a:t>
            </a:r>
          </a:p>
        </p:txBody>
      </p:sp>
      <p:sp>
        <p:nvSpPr>
          <p:cNvPr id="3" name="Rechteck 2"/>
          <p:cNvSpPr/>
          <p:nvPr/>
        </p:nvSpPr>
        <p:spPr>
          <a:xfrm>
            <a:off x="1065213" y="5031492"/>
            <a:ext cx="8566466" cy="1128514"/>
          </a:xfrm>
          <a:prstGeom prst="rect">
            <a:avLst/>
          </a:prstGeom>
        </p:spPr>
        <p:txBody>
          <a:bodyPr wrap="square">
            <a:spAutoFit/>
          </a:bodyPr>
          <a:lstStyle/>
          <a:p>
            <a:pPr algn="just">
              <a:lnSpc>
                <a:spcPts val="3200"/>
              </a:lnSpc>
            </a:pPr>
            <a:r>
              <a:rPr lang="de-DE" altLang="de-DE" sz="2400" dirty="0">
                <a:solidFill>
                  <a:srgbClr val="000000"/>
                </a:solidFill>
              </a:rPr>
              <a:t>In der Tat: Auch der Gesetzgeber unterliegt zumindest den Geboten der Normenklarheit und –</a:t>
            </a:r>
            <a:r>
              <a:rPr lang="de-DE" altLang="de-DE" sz="2400" dirty="0" err="1">
                <a:solidFill>
                  <a:srgbClr val="000000"/>
                </a:solidFill>
              </a:rPr>
              <a:t>wahrheit</a:t>
            </a:r>
            <a:r>
              <a:rPr lang="de-DE" altLang="de-DE" sz="2400" dirty="0">
                <a:solidFill>
                  <a:srgbClr val="000000"/>
                </a:solidFill>
              </a:rPr>
              <a:t>. </a:t>
            </a:r>
          </a:p>
          <a:p>
            <a:pPr algn="just"/>
            <a:endParaRPr lang="de-DE" altLang="de-DE" dirty="0">
              <a:solidFill>
                <a:srgbClr val="000000"/>
              </a:solidFill>
            </a:endParaRPr>
          </a:p>
        </p:txBody>
      </p:sp>
    </p:spTree>
    <p:extLst>
      <p:ext uri="{BB962C8B-B14F-4D97-AF65-F5344CB8AC3E}">
        <p14:creationId xmlns:p14="http://schemas.microsoft.com/office/powerpoint/2010/main" val="2661277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2226"/>
                                        </p:tgtEl>
                                        <p:attrNameLst>
                                          <p:attrName>style.visibility</p:attrName>
                                        </p:attrNameLst>
                                      </p:cBhvr>
                                      <p:to>
                                        <p:strVal val="visible"/>
                                      </p:to>
                                    </p:set>
                                    <p:anim calcmode="lin" valueType="num">
                                      <p:cBhvr additive="base">
                                        <p:cTn id="7" dur="500" fill="hold"/>
                                        <p:tgtEl>
                                          <p:spTgt spid="52226"/>
                                        </p:tgtEl>
                                        <p:attrNameLst>
                                          <p:attrName>ppt_x</p:attrName>
                                        </p:attrNameLst>
                                      </p:cBhvr>
                                      <p:tavLst>
                                        <p:tav tm="0">
                                          <p:val>
                                            <p:strVal val="#ppt_x"/>
                                          </p:val>
                                        </p:tav>
                                        <p:tav tm="100000">
                                          <p:val>
                                            <p:strVal val="#ppt_x"/>
                                          </p:val>
                                        </p:tav>
                                      </p:tavLst>
                                    </p:anim>
                                    <p:anim calcmode="lin" valueType="num">
                                      <p:cBhvr additive="base">
                                        <p:cTn id="8" dur="500" fill="hold"/>
                                        <p:tgtEl>
                                          <p:spTgt spid="522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2" grpId="0"/>
      <p:bldP spid="3"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138" name="Picture 2" descr="j0286930"/>
          <p:cNvPicPr>
            <a:picLocks noGrp="1"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1928814" y="260351"/>
            <a:ext cx="5832475" cy="417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1139" name="Text Box 3"/>
          <p:cNvSpPr txBox="1">
            <a:spLocks noChangeArrowheads="1"/>
          </p:cNvSpPr>
          <p:nvPr/>
        </p:nvSpPr>
        <p:spPr bwMode="auto">
          <a:xfrm>
            <a:off x="1928813" y="4868864"/>
            <a:ext cx="4679950" cy="11906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lgn="ctr">
                <a:solidFill>
                  <a:schemeClr val="tx2"/>
                </a:solidFill>
                <a:miter lim="800000"/>
                <a:headEnd/>
                <a:tailEnd type="none" w="sm"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de-DE" altLang="de-DE" sz="3600">
                <a:latin typeface="Arial" panose="020B0604020202020204" pitchFamily="34" charset="0"/>
              </a:rPr>
              <a:t>Vielen Dank für Ihre Aufmerksamkeit !!</a:t>
            </a:r>
          </a:p>
        </p:txBody>
      </p:sp>
    </p:spTree>
    <p:extLst>
      <p:ext uri="{BB962C8B-B14F-4D97-AF65-F5344CB8AC3E}">
        <p14:creationId xmlns:p14="http://schemas.microsoft.com/office/powerpoint/2010/main" val="3708721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hteck 3"/>
          <p:cNvSpPr>
            <a:spLocks noChangeArrowheads="1"/>
          </p:cNvSpPr>
          <p:nvPr/>
        </p:nvSpPr>
        <p:spPr bwMode="auto">
          <a:xfrm>
            <a:off x="849313" y="23220"/>
            <a:ext cx="55356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dirty="0">
                <a:solidFill>
                  <a:srgbClr val="000000"/>
                </a:solidFill>
                <a:latin typeface="Arial" panose="020B0604020202020204" pitchFamily="34" charset="0"/>
              </a:rPr>
              <a:t>4. Maßstab der Transparenzkontrolle</a:t>
            </a:r>
          </a:p>
        </p:txBody>
      </p:sp>
      <p:sp>
        <p:nvSpPr>
          <p:cNvPr id="8195" name="Rechteck 4"/>
          <p:cNvSpPr>
            <a:spLocks noChangeArrowheads="1"/>
          </p:cNvSpPr>
          <p:nvPr/>
        </p:nvSpPr>
        <p:spPr bwMode="auto">
          <a:xfrm>
            <a:off x="1264024" y="651857"/>
            <a:ext cx="7805898" cy="3985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457200" indent="-457200">
              <a:spcBef>
                <a:spcPct val="0"/>
              </a:spcBef>
              <a:buFontTx/>
              <a:buAutoNum type="alphaLcParenR"/>
            </a:pPr>
            <a:r>
              <a:rPr lang="de-DE" altLang="de-DE" sz="2400" b="1" dirty="0">
                <a:solidFill>
                  <a:srgbClr val="000000"/>
                </a:solidFill>
                <a:latin typeface="Arial" panose="020B0604020202020204" pitchFamily="34" charset="0"/>
              </a:rPr>
              <a:t>Verständnishorizont eines durchschnittlichen und verständigen Arbeitnehmers</a:t>
            </a:r>
          </a:p>
          <a:p>
            <a:pPr>
              <a:spcBef>
                <a:spcPct val="0"/>
              </a:spcBef>
              <a:buNone/>
            </a:pPr>
            <a:endParaRPr lang="de-DE" altLang="de-DE" sz="2400" b="1" dirty="0">
              <a:solidFill>
                <a:srgbClr val="000000"/>
              </a:solidFill>
              <a:latin typeface="Arial" panose="020B0604020202020204" pitchFamily="34" charset="0"/>
            </a:endParaRPr>
          </a:p>
          <a:p>
            <a:pPr>
              <a:spcBef>
                <a:spcPct val="0"/>
              </a:spcBef>
              <a:buFontTx/>
              <a:buNone/>
            </a:pPr>
            <a:endParaRPr lang="de-DE" altLang="de-DE" sz="800" b="1" dirty="0">
              <a:solidFill>
                <a:srgbClr val="000000"/>
              </a:solidFill>
              <a:latin typeface="Arial" panose="020B0604020202020204" pitchFamily="34" charset="0"/>
            </a:endParaRPr>
          </a:p>
          <a:p>
            <a:pPr>
              <a:spcBef>
                <a:spcPct val="0"/>
              </a:spcBef>
              <a:spcAft>
                <a:spcPts val="600"/>
              </a:spcAft>
              <a:buFontTx/>
              <a:buNone/>
            </a:pPr>
            <a:r>
              <a:rPr lang="de-DE" altLang="de-DE" sz="2400" b="1" dirty="0">
                <a:solidFill>
                  <a:srgbClr val="000000"/>
                </a:solidFill>
                <a:latin typeface="Arial" panose="020B0604020202020204" pitchFamily="34" charset="0"/>
              </a:rPr>
              <a:t>BAG 24.5.2022, NZA 2022, 1328</a:t>
            </a:r>
          </a:p>
          <a:p>
            <a:pPr algn="just">
              <a:spcBef>
                <a:spcPct val="0"/>
              </a:spcBef>
              <a:buFontTx/>
              <a:buNone/>
            </a:pPr>
            <a:r>
              <a:rPr lang="de-DE" altLang="de-DE" sz="2400" dirty="0">
                <a:solidFill>
                  <a:srgbClr val="000000"/>
                </a:solidFill>
                <a:latin typeface="Arial" panose="020B0604020202020204" pitchFamily="34" charset="0"/>
              </a:rPr>
              <a:t>Bei der Beurteilung, ob eine Regelung dem Transparenzgebot genügt, ist nicht auf den flüchtigen Betrachter, sondern auf den aufmerksamen und sorgfältigen Teilnehmer am Wirtschaftsverkehr abzustellen Dem Vertragspartner kann nicht jedes eigene Nachdenken erspart bleiben.</a:t>
            </a:r>
            <a:endParaRPr lang="de-DE" altLang="de-DE" sz="800" b="1" dirty="0">
              <a:solidFill>
                <a:srgbClr val="000000"/>
              </a:solidFill>
              <a:latin typeface="Arial" panose="020B0604020202020204" pitchFamily="34" charset="0"/>
            </a:endParaRPr>
          </a:p>
        </p:txBody>
      </p:sp>
    </p:spTree>
    <p:extLst>
      <p:ext uri="{BB962C8B-B14F-4D97-AF65-F5344CB8AC3E}">
        <p14:creationId xmlns:p14="http://schemas.microsoft.com/office/powerpoint/2010/main" val="3096382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hteck 4"/>
          <p:cNvSpPr>
            <a:spLocks noChangeArrowheads="1"/>
          </p:cNvSpPr>
          <p:nvPr/>
        </p:nvSpPr>
        <p:spPr bwMode="auto">
          <a:xfrm>
            <a:off x="1042737" y="44451"/>
            <a:ext cx="8447339" cy="6709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dirty="0">
                <a:solidFill>
                  <a:srgbClr val="000000"/>
                </a:solidFill>
                <a:latin typeface="Arial" panose="020B0604020202020204" pitchFamily="34" charset="0"/>
              </a:rPr>
              <a:t>b) Differenzierung nach typisierbaren Arbeitnehmer-</a:t>
            </a:r>
            <a:br>
              <a:rPr lang="de-DE" altLang="de-DE" sz="2400" b="1" dirty="0">
                <a:solidFill>
                  <a:srgbClr val="000000"/>
                </a:solidFill>
                <a:latin typeface="Arial" panose="020B0604020202020204" pitchFamily="34" charset="0"/>
              </a:rPr>
            </a:br>
            <a:r>
              <a:rPr lang="de-DE" altLang="de-DE" sz="2400" b="1" dirty="0">
                <a:solidFill>
                  <a:srgbClr val="000000"/>
                </a:solidFill>
                <a:latin typeface="Arial" panose="020B0604020202020204" pitchFamily="34" charset="0"/>
              </a:rPr>
              <a:t>    gruppen</a:t>
            </a:r>
          </a:p>
          <a:p>
            <a:pPr>
              <a:spcBef>
                <a:spcPct val="0"/>
              </a:spcBef>
              <a:buFontTx/>
              <a:buNone/>
            </a:pPr>
            <a:endParaRPr lang="de-DE" altLang="de-DE" sz="1100" dirty="0">
              <a:solidFill>
                <a:srgbClr val="000000"/>
              </a:solidFill>
              <a:latin typeface="Arial" panose="020B0604020202020204" pitchFamily="34" charset="0"/>
            </a:endParaRPr>
          </a:p>
          <a:p>
            <a:pPr>
              <a:spcBef>
                <a:spcPct val="0"/>
              </a:spcBef>
              <a:buFontTx/>
              <a:buNone/>
            </a:pPr>
            <a:r>
              <a:rPr lang="de-DE" altLang="de-DE" sz="2400" dirty="0">
                <a:solidFill>
                  <a:srgbClr val="000000"/>
                </a:solidFill>
                <a:latin typeface="Arial" panose="020B0604020202020204" pitchFamily="34" charset="0"/>
              </a:rPr>
              <a:t>    Beispiel: pauschale Überstundenabgeltung und pauschale</a:t>
            </a:r>
            <a:br>
              <a:rPr lang="de-DE" altLang="de-DE" sz="2400" dirty="0">
                <a:solidFill>
                  <a:srgbClr val="000000"/>
                </a:solidFill>
                <a:latin typeface="Arial" panose="020B0604020202020204" pitchFamily="34" charset="0"/>
              </a:rPr>
            </a:br>
            <a:r>
              <a:rPr lang="de-DE" altLang="de-DE" sz="2400" dirty="0">
                <a:solidFill>
                  <a:srgbClr val="000000"/>
                </a:solidFill>
                <a:latin typeface="Arial" panose="020B0604020202020204" pitchFamily="34" charset="0"/>
              </a:rPr>
              <a:t>    Freistellungsabreden bei leitenden Angestellten</a:t>
            </a:r>
          </a:p>
          <a:p>
            <a:pPr>
              <a:spcBef>
                <a:spcPct val="0"/>
              </a:spcBef>
              <a:buFontTx/>
              <a:buNone/>
            </a:pPr>
            <a:endParaRPr lang="de-DE" altLang="de-DE" sz="2400" dirty="0">
              <a:solidFill>
                <a:srgbClr val="000000"/>
              </a:solidFill>
              <a:latin typeface="Arial" panose="020B0604020202020204" pitchFamily="34" charset="0"/>
            </a:endParaRPr>
          </a:p>
          <a:p>
            <a:pPr>
              <a:spcBef>
                <a:spcPct val="0"/>
              </a:spcBef>
              <a:buFontTx/>
              <a:buNone/>
            </a:pPr>
            <a:r>
              <a:rPr lang="de-DE" altLang="de-DE" sz="2400" b="1" dirty="0">
                <a:solidFill>
                  <a:srgbClr val="000000"/>
                </a:solidFill>
                <a:latin typeface="Arial" panose="020B0604020202020204" pitchFamily="34" charset="0"/>
              </a:rPr>
              <a:t>c) Berücksichtigung vertragsschlussbegleitender </a:t>
            </a:r>
            <a:br>
              <a:rPr lang="de-DE" altLang="de-DE" sz="2400" b="1" dirty="0">
                <a:solidFill>
                  <a:srgbClr val="000000"/>
                </a:solidFill>
                <a:latin typeface="Arial" panose="020B0604020202020204" pitchFamily="34" charset="0"/>
              </a:rPr>
            </a:br>
            <a:r>
              <a:rPr lang="de-DE" altLang="de-DE" sz="2400" b="1" dirty="0">
                <a:solidFill>
                  <a:srgbClr val="000000"/>
                </a:solidFill>
                <a:latin typeface="Arial" panose="020B0604020202020204" pitchFamily="34" charset="0"/>
              </a:rPr>
              <a:t>    Umstände (§ 310 Abs. 3 Nr. 3 BGB)</a:t>
            </a:r>
          </a:p>
          <a:p>
            <a:pPr>
              <a:spcBef>
                <a:spcPct val="0"/>
              </a:spcBef>
              <a:buFontTx/>
              <a:buNone/>
            </a:pPr>
            <a:endParaRPr lang="de-DE" altLang="de-DE" sz="1100" dirty="0">
              <a:solidFill>
                <a:srgbClr val="000000"/>
              </a:solidFill>
              <a:latin typeface="Arial" panose="020B0604020202020204" pitchFamily="34" charset="0"/>
            </a:endParaRPr>
          </a:p>
          <a:p>
            <a:pPr algn="just">
              <a:spcBef>
                <a:spcPct val="0"/>
              </a:spcBef>
              <a:buFontTx/>
              <a:buNone/>
            </a:pPr>
            <a:r>
              <a:rPr lang="de-DE" altLang="de-DE" sz="2400" dirty="0">
                <a:solidFill>
                  <a:srgbClr val="000000"/>
                </a:solidFill>
                <a:latin typeface="Arial" panose="020B0604020202020204" pitchFamily="34" charset="0"/>
              </a:rPr>
              <a:t>    z.B. mündliche Erläuterung einer Klausel bei Vertrags-</a:t>
            </a:r>
            <a:br>
              <a:rPr lang="de-DE" altLang="de-DE" sz="2400" dirty="0">
                <a:solidFill>
                  <a:srgbClr val="000000"/>
                </a:solidFill>
                <a:latin typeface="Arial" panose="020B0604020202020204" pitchFamily="34" charset="0"/>
              </a:rPr>
            </a:br>
            <a:r>
              <a:rPr lang="de-DE" altLang="de-DE" sz="2400" dirty="0">
                <a:solidFill>
                  <a:srgbClr val="000000"/>
                </a:solidFill>
                <a:latin typeface="Arial" panose="020B0604020202020204" pitchFamily="34" charset="0"/>
              </a:rPr>
              <a:t>    </a:t>
            </a:r>
            <a:r>
              <a:rPr lang="de-DE" altLang="de-DE" sz="2400" dirty="0" err="1">
                <a:solidFill>
                  <a:srgbClr val="000000"/>
                </a:solidFill>
                <a:latin typeface="Arial" panose="020B0604020202020204" pitchFamily="34" charset="0"/>
              </a:rPr>
              <a:t>schluss</a:t>
            </a:r>
            <a:r>
              <a:rPr lang="de-DE" altLang="de-DE" sz="2400" dirty="0">
                <a:solidFill>
                  <a:srgbClr val="000000"/>
                </a:solidFill>
                <a:latin typeface="Arial" panose="020B0604020202020204" pitchFamily="34" charset="0"/>
              </a:rPr>
              <a:t> (vgl. BAG 25.4.2007, AP Nr. 23 zu § 113 InsO: </a:t>
            </a:r>
            <a:br>
              <a:rPr lang="de-DE" altLang="de-DE" sz="2400" dirty="0">
                <a:solidFill>
                  <a:srgbClr val="000000"/>
                </a:solidFill>
                <a:latin typeface="Arial" panose="020B0604020202020204" pitchFamily="34" charset="0"/>
              </a:rPr>
            </a:br>
            <a:r>
              <a:rPr lang="de-DE" altLang="de-DE" sz="2400" dirty="0">
                <a:solidFill>
                  <a:srgbClr val="000000"/>
                </a:solidFill>
                <a:latin typeface="Arial" panose="020B0604020202020204" pitchFamily="34" charset="0"/>
              </a:rPr>
              <a:t>    „Nach § 310 Abs. 3 Nr. 3 BGB sind bei der Beurteilung </a:t>
            </a:r>
            <a:br>
              <a:rPr lang="de-DE" altLang="de-DE" sz="2400" dirty="0">
                <a:solidFill>
                  <a:srgbClr val="000000"/>
                </a:solidFill>
                <a:latin typeface="Arial" panose="020B0604020202020204" pitchFamily="34" charset="0"/>
              </a:rPr>
            </a:br>
            <a:r>
              <a:rPr lang="de-DE" altLang="de-DE" sz="2400" dirty="0">
                <a:solidFill>
                  <a:srgbClr val="000000"/>
                </a:solidFill>
                <a:latin typeface="Arial" panose="020B0604020202020204" pitchFamily="34" charset="0"/>
              </a:rPr>
              <a:t>    einer unangemessenen Benachteiligung nach § 307 </a:t>
            </a:r>
            <a:br>
              <a:rPr lang="de-DE" altLang="de-DE" sz="2400" dirty="0">
                <a:solidFill>
                  <a:srgbClr val="000000"/>
                </a:solidFill>
                <a:latin typeface="Arial" panose="020B0604020202020204" pitchFamily="34" charset="0"/>
              </a:rPr>
            </a:br>
            <a:r>
              <a:rPr lang="de-DE" altLang="de-DE" sz="2400" dirty="0">
                <a:solidFill>
                  <a:srgbClr val="000000"/>
                </a:solidFill>
                <a:latin typeface="Arial" panose="020B0604020202020204" pitchFamily="34" charset="0"/>
              </a:rPr>
              <a:t>    Abs. 1 und Abs. 2 BGB auch die den Vertragsschluss </a:t>
            </a:r>
            <a:br>
              <a:rPr lang="de-DE" altLang="de-DE" sz="2400" dirty="0">
                <a:solidFill>
                  <a:srgbClr val="000000"/>
                </a:solidFill>
                <a:latin typeface="Arial" panose="020B0604020202020204" pitchFamily="34" charset="0"/>
              </a:rPr>
            </a:br>
            <a:r>
              <a:rPr lang="de-DE" altLang="de-DE" sz="2400" dirty="0">
                <a:solidFill>
                  <a:srgbClr val="000000"/>
                </a:solidFill>
                <a:latin typeface="Arial" panose="020B0604020202020204" pitchFamily="34" charset="0"/>
              </a:rPr>
              <a:t>    begleitenden Umstände zu berücksichtigen. Eine </a:t>
            </a:r>
            <a:r>
              <a:rPr lang="de-DE" altLang="de-DE" sz="2400" dirty="0" err="1">
                <a:solidFill>
                  <a:srgbClr val="000000"/>
                </a:solidFill>
                <a:latin typeface="Arial" panose="020B0604020202020204" pitchFamily="34" charset="0"/>
              </a:rPr>
              <a:t>un</a:t>
            </a:r>
            <a:r>
              <a:rPr lang="de-DE" altLang="de-DE" sz="2400" dirty="0">
                <a:solidFill>
                  <a:srgbClr val="000000"/>
                </a:solidFill>
                <a:latin typeface="Arial" panose="020B0604020202020204" pitchFamily="34" charset="0"/>
              </a:rPr>
              <a:t>-</a:t>
            </a:r>
            <a:br>
              <a:rPr lang="de-DE" altLang="de-DE" sz="2400" dirty="0">
                <a:solidFill>
                  <a:srgbClr val="000000"/>
                </a:solidFill>
                <a:latin typeface="Arial" panose="020B0604020202020204" pitchFamily="34" charset="0"/>
              </a:rPr>
            </a:br>
            <a:r>
              <a:rPr lang="de-DE" altLang="de-DE" sz="2400" dirty="0">
                <a:solidFill>
                  <a:srgbClr val="000000"/>
                </a:solidFill>
                <a:latin typeface="Arial" panose="020B0604020202020204" pitchFamily="34" charset="0"/>
              </a:rPr>
              <a:t>    klare Regelung kann durch zusätzliche Erläuterungen </a:t>
            </a:r>
            <a:br>
              <a:rPr lang="de-DE" altLang="de-DE" sz="2400" dirty="0">
                <a:solidFill>
                  <a:srgbClr val="000000"/>
                </a:solidFill>
                <a:latin typeface="Arial" panose="020B0604020202020204" pitchFamily="34" charset="0"/>
              </a:rPr>
            </a:br>
            <a:r>
              <a:rPr lang="de-DE" altLang="de-DE" sz="2400" dirty="0">
                <a:solidFill>
                  <a:srgbClr val="000000"/>
                </a:solidFill>
                <a:latin typeface="Arial" panose="020B0604020202020204" pitchFamily="34" charset="0"/>
              </a:rPr>
              <a:t>    verdeutlicht werden.“)</a:t>
            </a:r>
          </a:p>
          <a:p>
            <a:pPr algn="just">
              <a:spcBef>
                <a:spcPct val="0"/>
              </a:spcBef>
              <a:buFontTx/>
              <a:buNone/>
            </a:pPr>
            <a:r>
              <a:rPr lang="de-DE" altLang="de-DE" sz="2400" dirty="0">
                <a:solidFill>
                  <a:srgbClr val="000000"/>
                </a:solidFill>
                <a:latin typeface="Arial" panose="020B0604020202020204" pitchFamily="34" charset="0"/>
              </a:rPr>
              <a:t>    Nicht aber Verständnishorizont des individuellen Arbeit-</a:t>
            </a:r>
            <a:br>
              <a:rPr lang="de-DE" altLang="de-DE" sz="2400" dirty="0">
                <a:solidFill>
                  <a:srgbClr val="000000"/>
                </a:solidFill>
                <a:latin typeface="Arial" panose="020B0604020202020204" pitchFamily="34" charset="0"/>
              </a:rPr>
            </a:br>
            <a:r>
              <a:rPr lang="de-DE" altLang="de-DE" sz="2400" dirty="0">
                <a:solidFill>
                  <a:srgbClr val="000000"/>
                </a:solidFill>
                <a:latin typeface="Arial" panose="020B0604020202020204" pitchFamily="34" charset="0"/>
              </a:rPr>
              <a:t>    </a:t>
            </a:r>
            <a:r>
              <a:rPr lang="de-DE" altLang="de-DE" sz="2400" dirty="0" err="1">
                <a:solidFill>
                  <a:srgbClr val="000000"/>
                </a:solidFill>
                <a:latin typeface="Arial" panose="020B0604020202020204" pitchFamily="34" charset="0"/>
              </a:rPr>
              <a:t>nehmers</a:t>
            </a:r>
            <a:r>
              <a:rPr lang="de-DE" altLang="de-DE" sz="2400" dirty="0">
                <a:solidFill>
                  <a:srgbClr val="000000"/>
                </a:solidFill>
                <a:latin typeface="Arial" panose="020B0604020202020204" pitchFamily="34" charset="0"/>
              </a:rPr>
              <a:t>.</a:t>
            </a:r>
          </a:p>
        </p:txBody>
      </p:sp>
    </p:spTree>
    <p:extLst>
      <p:ext uri="{BB962C8B-B14F-4D97-AF65-F5344CB8AC3E}">
        <p14:creationId xmlns:p14="http://schemas.microsoft.com/office/powerpoint/2010/main" val="2736244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hteck 3"/>
          <p:cNvSpPr>
            <a:spLocks noChangeArrowheads="1"/>
          </p:cNvSpPr>
          <p:nvPr/>
        </p:nvSpPr>
        <p:spPr bwMode="auto">
          <a:xfrm>
            <a:off x="415926" y="44451"/>
            <a:ext cx="8964613" cy="649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de-DE" altLang="de-DE" sz="2400" b="1" dirty="0">
                <a:solidFill>
                  <a:srgbClr val="000000"/>
                </a:solidFill>
                <a:latin typeface="Arial" panose="020B0604020202020204" pitchFamily="34" charset="0"/>
              </a:rPr>
              <a:t>II. Grenzen des Transparenzgebots</a:t>
            </a:r>
          </a:p>
          <a:p>
            <a:pPr>
              <a:spcBef>
                <a:spcPct val="0"/>
              </a:spcBef>
              <a:buFontTx/>
              <a:buNone/>
            </a:pPr>
            <a:endParaRPr lang="de-DE" altLang="de-DE" sz="2400" b="1" dirty="0">
              <a:solidFill>
                <a:srgbClr val="000000"/>
              </a:solidFill>
              <a:latin typeface="Arial" panose="020B0604020202020204" pitchFamily="34" charset="0"/>
            </a:endParaRPr>
          </a:p>
          <a:p>
            <a:pPr>
              <a:spcBef>
                <a:spcPct val="0"/>
              </a:spcBef>
              <a:buFontTx/>
              <a:buNone/>
            </a:pPr>
            <a:r>
              <a:rPr lang="de-DE" altLang="de-DE" sz="2400" b="1" dirty="0">
                <a:solidFill>
                  <a:srgbClr val="000000"/>
                </a:solidFill>
                <a:latin typeface="Arial" panose="020B0604020202020204" pitchFamily="34" charset="0"/>
              </a:rPr>
              <a:t>BAG 31.8.2005, NZA 2006, 324 (328)</a:t>
            </a:r>
          </a:p>
          <a:p>
            <a:pPr>
              <a:spcBef>
                <a:spcPct val="0"/>
              </a:spcBef>
              <a:buFontTx/>
              <a:buNone/>
            </a:pPr>
            <a:r>
              <a:rPr lang="de-DE" altLang="de-DE" sz="2400" b="1" dirty="0">
                <a:solidFill>
                  <a:srgbClr val="000000"/>
                </a:solidFill>
                <a:latin typeface="Arial" panose="020B0604020202020204" pitchFamily="34" charset="0"/>
              </a:rPr>
              <a:t>Aus den Gründen:</a:t>
            </a:r>
          </a:p>
          <a:p>
            <a:pPr algn="just">
              <a:spcBef>
                <a:spcPct val="0"/>
              </a:spcBef>
              <a:buFontTx/>
              <a:buNone/>
            </a:pPr>
            <a:r>
              <a:rPr lang="de-DE" altLang="de-DE" sz="2000" dirty="0">
                <a:solidFill>
                  <a:srgbClr val="000000"/>
                </a:solidFill>
                <a:latin typeface="Arial" panose="020B0604020202020204" pitchFamily="34" charset="0"/>
              </a:rPr>
              <a:t>„im Rahmen des rechtlich und tatsächlich Zumutbaren“ (…) „Doch darf das Transparenzgebot den Verwender nicht überfordern. Die Verpflichtung, den </a:t>
            </a:r>
            <a:r>
              <a:rPr lang="de-DE" altLang="de-DE" sz="2000" dirty="0" err="1">
                <a:solidFill>
                  <a:srgbClr val="000000"/>
                </a:solidFill>
                <a:latin typeface="Arial" panose="020B0604020202020204" pitchFamily="34" charset="0"/>
              </a:rPr>
              <a:t>Klauselinhalt</a:t>
            </a:r>
            <a:r>
              <a:rPr lang="de-DE" altLang="de-DE" sz="2000" dirty="0">
                <a:solidFill>
                  <a:srgbClr val="000000"/>
                </a:solidFill>
                <a:latin typeface="Arial" panose="020B0604020202020204" pitchFamily="34" charset="0"/>
              </a:rPr>
              <a:t> klar und verständlich zu formulieren, besteht nur im Rahmen des Möglichen.“</a:t>
            </a:r>
          </a:p>
          <a:p>
            <a:pPr>
              <a:spcBef>
                <a:spcPct val="0"/>
              </a:spcBef>
              <a:buFontTx/>
              <a:buNone/>
            </a:pPr>
            <a:endParaRPr lang="de-DE" altLang="de-DE" sz="1200" dirty="0">
              <a:solidFill>
                <a:srgbClr val="000000"/>
              </a:solidFill>
              <a:latin typeface="Arial" panose="020B0604020202020204" pitchFamily="34" charset="0"/>
            </a:endParaRPr>
          </a:p>
          <a:p>
            <a:pPr>
              <a:spcBef>
                <a:spcPct val="0"/>
              </a:spcBef>
              <a:buFontTx/>
              <a:buNone/>
            </a:pPr>
            <a:r>
              <a:rPr lang="de-DE" altLang="de-DE" sz="2400" b="1" dirty="0">
                <a:solidFill>
                  <a:srgbClr val="000000"/>
                </a:solidFill>
                <a:latin typeface="Arial" panose="020B0604020202020204" pitchFamily="34" charset="0"/>
              </a:rPr>
              <a:t>BGH 9.6.2011, NJW-RR 2011, 1618 (1621)</a:t>
            </a:r>
          </a:p>
          <a:p>
            <a:pPr>
              <a:spcBef>
                <a:spcPct val="0"/>
              </a:spcBef>
              <a:buFontTx/>
              <a:buNone/>
            </a:pPr>
            <a:r>
              <a:rPr lang="de-DE" altLang="de-DE" sz="2400" b="1" dirty="0">
                <a:solidFill>
                  <a:srgbClr val="000000"/>
                </a:solidFill>
                <a:latin typeface="Arial" panose="020B0604020202020204" pitchFamily="34" charset="0"/>
              </a:rPr>
              <a:t>Aus den Gründen</a:t>
            </a:r>
          </a:p>
          <a:p>
            <a:pPr algn="just">
              <a:spcBef>
                <a:spcPct val="0"/>
              </a:spcBef>
              <a:buFontTx/>
              <a:buNone/>
            </a:pPr>
            <a:r>
              <a:rPr lang="de-DE" altLang="de-DE" sz="2000" dirty="0">
                <a:solidFill>
                  <a:srgbClr val="000000"/>
                </a:solidFill>
                <a:latin typeface="Arial" panose="020B0604020202020204" pitchFamily="34" charset="0"/>
              </a:rPr>
              <a:t>„Dementsprechend brauchen die notwendig generalisierenden Regelungen in AGB nicht einen solchen Grad an Konkretisierung anzunehmen, dass alle Eventualitäten erfasst sind und im Einzelfall keinerlei Zweifelsfragen auftreten können. Die AGB müssen ausreichend flexibel bleiben, um künftigen </a:t>
            </a:r>
            <a:r>
              <a:rPr lang="de-DE" altLang="de-DE" sz="2000" dirty="0" err="1">
                <a:solidFill>
                  <a:srgbClr val="000000"/>
                </a:solidFill>
                <a:latin typeface="Arial" panose="020B0604020202020204" pitchFamily="34" charset="0"/>
              </a:rPr>
              <a:t>Ent</a:t>
            </a:r>
            <a:r>
              <a:rPr lang="de-DE" altLang="de-DE" sz="2000" dirty="0">
                <a:solidFill>
                  <a:srgbClr val="000000"/>
                </a:solidFill>
                <a:latin typeface="Arial" panose="020B0604020202020204" pitchFamily="34" charset="0"/>
              </a:rPr>
              <a:t>-wicklungen und besonderen Fallgestaltungen Rechnung tragen zu können, ohne dass von ihnen ein unangemessener Benachteiligungseffekt ausgeht. Die Anforderungen an die mögliche Konkretisierung dürfen deshalb nicht überspannt werden; sie hängen auch von der Komplexität des Sachverhalts unter den spezifischen Gegebenheiten des Regelungsgegenstands ab.“</a:t>
            </a:r>
            <a:endParaRPr lang="de-DE" altLang="de-DE" sz="2000" b="1" dirty="0">
              <a:solidFill>
                <a:srgbClr val="000000"/>
              </a:solidFill>
              <a:latin typeface="Arial" panose="020B0604020202020204" pitchFamily="34" charset="0"/>
            </a:endParaRPr>
          </a:p>
        </p:txBody>
      </p:sp>
    </p:spTree>
    <p:extLst>
      <p:ext uri="{BB962C8B-B14F-4D97-AF65-F5344CB8AC3E}">
        <p14:creationId xmlns:p14="http://schemas.microsoft.com/office/powerpoint/2010/main" val="3691042527"/>
      </p:ext>
    </p:extLst>
  </p:cSld>
  <p:clrMapOvr>
    <a:masterClrMapping/>
  </p:clrMapOvr>
</p:sld>
</file>

<file path=ppt/theme/theme1.xml><?xml version="1.0" encoding="utf-8"?>
<a:theme xmlns:a="http://schemas.openxmlformats.org/drawingml/2006/main" name="1_Standarddesign">
  <a:themeElements>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38100" cap="flat" cmpd="sng" algn="ctr">
          <a:solidFill>
            <a:schemeClr val="tx2"/>
          </a:solidFill>
          <a:prstDash val="solid"/>
          <a:round/>
          <a:headEnd type="none" w="med" len="med"/>
          <a:tailEnd type="none" w="sm"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16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38100" cap="flat" cmpd="sng" algn="ctr">
          <a:solidFill>
            <a:schemeClr val="tx2"/>
          </a:solidFill>
          <a:prstDash val="solid"/>
          <a:round/>
          <a:headEnd type="none" w="med" len="med"/>
          <a:tailEnd type="none" w="sm"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1600" b="1" i="0" u="none" strike="noStrike" cap="none" normalizeH="0" baseline="0" smtClean="0">
            <a:ln>
              <a:noFill/>
            </a:ln>
            <a:solidFill>
              <a:schemeClr val="tx1"/>
            </a:solidFill>
            <a:effectLst/>
            <a:latin typeface="Arial" charset="0"/>
          </a:defRPr>
        </a:defPPr>
      </a:lstStyle>
    </a:lnDef>
  </a:objectDefaults>
  <a:extraClrSchemeLst>
    <a:extraClrScheme>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Standarddesign">
  <a:themeElements>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38100" cap="flat" cmpd="sng" algn="ctr">
          <a:solidFill>
            <a:schemeClr val="tx2"/>
          </a:solidFill>
          <a:prstDash val="solid"/>
          <a:round/>
          <a:headEnd type="none" w="med" len="med"/>
          <a:tailEnd type="none" w="sm"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16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38100" cap="flat" cmpd="sng" algn="ctr">
          <a:solidFill>
            <a:schemeClr val="tx2"/>
          </a:solidFill>
          <a:prstDash val="solid"/>
          <a:round/>
          <a:headEnd type="none" w="med" len="med"/>
          <a:tailEnd type="none" w="sm"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1600" b="1" i="0" u="none" strike="noStrike" cap="none" normalizeH="0" baseline="0" smtClean="0">
            <a:ln>
              <a:noFill/>
            </a:ln>
            <a:solidFill>
              <a:schemeClr val="tx1"/>
            </a:solidFill>
            <a:effectLst/>
            <a:latin typeface="Arial" charset="0"/>
          </a:defRPr>
        </a:defPPr>
      </a:lstStyle>
    </a:lnDef>
  </a:objectDefaults>
  <a:extraClrSchemeLst>
    <a:extraClrScheme>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Pages>1</Pages>
  <Words>6190</Words>
  <Application>Microsoft Office PowerPoint</Application>
  <PresentationFormat>A4-Papier (210 x 297 mm)</PresentationFormat>
  <Paragraphs>299</Paragraphs>
  <Slides>63</Slides>
  <Notes>1</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63</vt:i4>
      </vt:variant>
    </vt:vector>
  </HeadingPairs>
  <TitlesOfParts>
    <vt:vector size="69" baseType="lpstr">
      <vt:lpstr>Arial</vt:lpstr>
      <vt:lpstr>Symbol</vt:lpstr>
      <vt:lpstr>Times New Roman</vt:lpstr>
      <vt:lpstr>Trebuchet MS</vt:lpstr>
      <vt:lpstr>1_Standarddesign</vt:lpstr>
      <vt:lpstr>2_Standarddesign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Kein Folientitel</dc:title>
  <dc:subject/>
  <dc:creator>Greune, Anke</dc:creator>
  <cp:keywords/>
  <dc:description/>
  <cp:lastModifiedBy>Prof. Dr. Markus Stoffels</cp:lastModifiedBy>
  <cp:revision>465</cp:revision>
  <cp:lastPrinted>2023-02-13T13:03:31Z</cp:lastPrinted>
  <dcterms:created xsi:type="dcterms:W3CDTF">1996-04-17T14:41:20Z</dcterms:created>
  <dcterms:modified xsi:type="dcterms:W3CDTF">2023-06-04T14:44:08Z</dcterms:modified>
</cp:coreProperties>
</file>